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Lst>
  <p:sldSz cx="18288000" cy="10287000"/>
  <p:notesSz cx="6858000" cy="9144000"/>
  <p:embeddedFontLst>
    <p:embeddedFont>
      <p:font typeface="Public Sans Bold" charset="1" panose="00000000000000000000"/>
      <p:regular r:id="rId42"/>
    </p:embeddedFont>
    <p:embeddedFont>
      <p:font typeface="Public Sans Heavy" charset="1" panose="00000000000000000000"/>
      <p:regular r:id="rId43"/>
    </p:embeddedFont>
    <p:embeddedFont>
      <p:font typeface="Open Sans Bold" charset="1" panose="020B0806030504020204"/>
      <p:regular r:id="rId44"/>
    </p:embeddedFont>
    <p:embeddedFont>
      <p:font typeface="Public Sans" charset="1" panose="00000000000000000000"/>
      <p:regular r:id="rId45"/>
    </p:embeddedFont>
    <p:embeddedFont>
      <p:font typeface="Rubik Bold" charset="1" panose="00000800000000000000"/>
      <p:regular r:id="rId46"/>
    </p:embeddedFont>
    <p:embeddedFont>
      <p:font typeface="Agrandir Heavy" charset="1" panose="00000900000000000000"/>
      <p:regular r:id="rId4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slides/slide34.xml" Type="http://schemas.openxmlformats.org/officeDocument/2006/relationships/slide"/><Relationship Id="rId4" Target="theme/theme1.xml" Type="http://schemas.openxmlformats.org/officeDocument/2006/relationships/theme"/><Relationship Id="rId40" Target="slides/slide35.xml" Type="http://schemas.openxmlformats.org/officeDocument/2006/relationships/slide"/><Relationship Id="rId41" Target="slides/slide36.xml" Type="http://schemas.openxmlformats.org/officeDocument/2006/relationships/slide"/><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46" Target="fonts/font46.fntdata" Type="http://schemas.openxmlformats.org/officeDocument/2006/relationships/font"/><Relationship Id="rId47" Target="fonts/font47.fntdata" Type="http://schemas.openxmlformats.org/officeDocument/2006/relationships/font"/><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12.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13.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14.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16.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jpe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jpe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jpe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jpe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jpe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jpe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24.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jpe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jpe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jpe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jpe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9.jpe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0.jpe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2.jpe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33.pn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4.jpe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5.jpe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6.jpeg" Type="http://schemas.openxmlformats.org/officeDocument/2006/relationships/image"/></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7.jpeg" Type="http://schemas.openxmlformats.org/officeDocument/2006/relationships/image"/><Relationship Id="rId3" Target="../media/image38.jpeg" Type="http://schemas.openxmlformats.org/officeDocument/2006/relationships/image"/><Relationship Id="rId4" Target="../media/image39.jpeg" Type="http://schemas.openxmlformats.org/officeDocument/2006/relationships/image"/><Relationship Id="rId5" Target="../media/image40.jpeg" Type="http://schemas.openxmlformats.org/officeDocument/2006/relationships/image"/></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41.png" Type="http://schemas.openxmlformats.org/officeDocument/2006/relationships/image"/><Relationship Id="rId7" Target="../media/image42.png" Type="http://schemas.openxmlformats.org/officeDocument/2006/relationships/image"/><Relationship Id="rId8" Target="../media/image43.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11.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TextBox 2" id="2"/>
          <p:cNvSpPr txBox="true"/>
          <p:nvPr/>
        </p:nvSpPr>
        <p:spPr>
          <a:xfrm rot="0">
            <a:off x="2521118" y="6020407"/>
            <a:ext cx="13651141" cy="1038225"/>
          </a:xfrm>
          <a:prstGeom prst="rect">
            <a:avLst/>
          </a:prstGeom>
        </p:spPr>
        <p:txBody>
          <a:bodyPr anchor="t" rtlCol="false" tIns="0" lIns="0" bIns="0" rIns="0">
            <a:spAutoFit/>
          </a:bodyPr>
          <a:lstStyle/>
          <a:p>
            <a:pPr algn="ctr">
              <a:lnSpc>
                <a:spcPts val="4199"/>
              </a:lnSpc>
            </a:pPr>
            <a:r>
              <a:rPr lang="en-US" b="true" sz="2999" spc="-2">
                <a:solidFill>
                  <a:srgbClr val="000000"/>
                </a:solidFill>
                <a:latin typeface="Public Sans Bold"/>
                <a:ea typeface="Public Sans Bold"/>
                <a:cs typeface="Public Sans Bold"/>
                <a:sym typeface="Public Sans Bold"/>
              </a:rPr>
              <a:t>ENHANCEMENT THE PRODUCTION LIFECYCLE</a:t>
            </a:r>
          </a:p>
          <a:p>
            <a:pPr algn="ctr">
              <a:lnSpc>
                <a:spcPts val="4199"/>
              </a:lnSpc>
            </a:pPr>
          </a:p>
        </p:txBody>
      </p:sp>
      <p:sp>
        <p:nvSpPr>
          <p:cNvPr name="TextBox 3" id="3"/>
          <p:cNvSpPr txBox="true"/>
          <p:nvPr/>
        </p:nvSpPr>
        <p:spPr>
          <a:xfrm rot="0">
            <a:off x="2521118" y="3141035"/>
            <a:ext cx="14130315" cy="2946047"/>
          </a:xfrm>
          <a:prstGeom prst="rect">
            <a:avLst/>
          </a:prstGeom>
        </p:spPr>
        <p:txBody>
          <a:bodyPr anchor="t" rtlCol="false" tIns="0" lIns="0" bIns="0" rIns="0">
            <a:spAutoFit/>
          </a:bodyPr>
          <a:lstStyle/>
          <a:p>
            <a:pPr algn="ctr">
              <a:lnSpc>
                <a:spcPts val="7846"/>
              </a:lnSpc>
            </a:pPr>
            <a:r>
              <a:rPr lang="en-US" b="true" sz="5604" spc="-5">
                <a:solidFill>
                  <a:srgbClr val="060644"/>
                </a:solidFill>
                <a:latin typeface="Public Sans Heavy"/>
                <a:ea typeface="Public Sans Heavy"/>
                <a:cs typeface="Public Sans Heavy"/>
                <a:sym typeface="Public Sans Heavy"/>
              </a:rPr>
              <a:t>PRODUCTION QUALITY MANAGEMENT AND MONITORING SYSTEM</a:t>
            </a:r>
          </a:p>
          <a:p>
            <a:pPr algn="ctr">
              <a:lnSpc>
                <a:spcPts val="7846"/>
              </a:lnSpc>
            </a:pPr>
          </a:p>
        </p:txBody>
      </p:sp>
      <p:sp>
        <p:nvSpPr>
          <p:cNvPr name="Freeform 4" id="4"/>
          <p:cNvSpPr/>
          <p:nvPr/>
        </p:nvSpPr>
        <p:spPr>
          <a:xfrm flipH="false" flipV="false" rot="0">
            <a:off x="0" y="-78082"/>
            <a:ext cx="4157685" cy="5221582"/>
          </a:xfrm>
          <a:custGeom>
            <a:avLst/>
            <a:gdLst/>
            <a:ahLst/>
            <a:cxnLst/>
            <a:rect r="r" b="b" t="t" l="l"/>
            <a:pathLst>
              <a:path h="5221582" w="4157685">
                <a:moveTo>
                  <a:pt x="0" y="0"/>
                </a:moveTo>
                <a:lnTo>
                  <a:pt x="4157685" y="0"/>
                </a:lnTo>
                <a:lnTo>
                  <a:pt x="4157685" y="5221582"/>
                </a:lnTo>
                <a:lnTo>
                  <a:pt x="0" y="522158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true" flipV="true" rot="0">
            <a:off x="14130315" y="5065418"/>
            <a:ext cx="4157685" cy="5221582"/>
          </a:xfrm>
          <a:custGeom>
            <a:avLst/>
            <a:gdLst/>
            <a:ahLst/>
            <a:cxnLst/>
            <a:rect r="r" b="b" t="t" l="l"/>
            <a:pathLst>
              <a:path h="5221582" w="4157685">
                <a:moveTo>
                  <a:pt x="4157685" y="5221582"/>
                </a:moveTo>
                <a:lnTo>
                  <a:pt x="0" y="5221582"/>
                </a:lnTo>
                <a:lnTo>
                  <a:pt x="0" y="0"/>
                </a:lnTo>
                <a:lnTo>
                  <a:pt x="4157685" y="0"/>
                </a:lnTo>
                <a:lnTo>
                  <a:pt x="4157685" y="5221582"/>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5572030" y="387565"/>
            <a:ext cx="2158807" cy="2145144"/>
          </a:xfrm>
          <a:custGeom>
            <a:avLst/>
            <a:gdLst/>
            <a:ahLst/>
            <a:cxnLst/>
            <a:rect r="r" b="b" t="t" l="l"/>
            <a:pathLst>
              <a:path h="2145144" w="2158807">
                <a:moveTo>
                  <a:pt x="0" y="0"/>
                </a:moveTo>
                <a:lnTo>
                  <a:pt x="2158807" y="0"/>
                </a:lnTo>
                <a:lnTo>
                  <a:pt x="2158807" y="2145144"/>
                </a:lnTo>
                <a:lnTo>
                  <a:pt x="0" y="2145144"/>
                </a:lnTo>
                <a:lnTo>
                  <a:pt x="0" y="0"/>
                </a:lnTo>
                <a:close/>
              </a:path>
            </a:pathLst>
          </a:custGeom>
          <a:blipFill>
            <a:blip r:embed="rId4"/>
            <a:stretch>
              <a:fillRect l="0" t="0" r="0" b="0"/>
            </a:stretch>
          </a:blipFill>
        </p:spPr>
      </p:sp>
      <p:sp>
        <p:nvSpPr>
          <p:cNvPr name="Freeform 7" id="7"/>
          <p:cNvSpPr/>
          <p:nvPr/>
        </p:nvSpPr>
        <p:spPr>
          <a:xfrm flipH="false" flipV="false" rot="0">
            <a:off x="657734" y="7361220"/>
            <a:ext cx="3236788" cy="1897080"/>
          </a:xfrm>
          <a:custGeom>
            <a:avLst/>
            <a:gdLst/>
            <a:ahLst/>
            <a:cxnLst/>
            <a:rect r="r" b="b" t="t" l="l"/>
            <a:pathLst>
              <a:path h="1897080" w="3236788">
                <a:moveTo>
                  <a:pt x="0" y="0"/>
                </a:moveTo>
                <a:lnTo>
                  <a:pt x="3236788" y="0"/>
                </a:lnTo>
                <a:lnTo>
                  <a:pt x="3236788" y="1897080"/>
                </a:lnTo>
                <a:lnTo>
                  <a:pt x="0" y="1897080"/>
                </a:lnTo>
                <a:lnTo>
                  <a:pt x="0" y="0"/>
                </a:lnTo>
                <a:close/>
              </a:path>
            </a:pathLst>
          </a:custGeom>
          <a:blipFill>
            <a:blip r:embed="rId5"/>
            <a:stretch>
              <a:fillRect l="-6264" t="-71991" r="-11484" b="-28911"/>
            </a:stretch>
          </a:blipFill>
        </p:spPr>
      </p:sp>
      <p:sp>
        <p:nvSpPr>
          <p:cNvPr name="TextBox 8" id="8"/>
          <p:cNvSpPr txBox="true"/>
          <p:nvPr/>
        </p:nvSpPr>
        <p:spPr>
          <a:xfrm rot="0">
            <a:off x="4157685" y="8305911"/>
            <a:ext cx="6479958" cy="682822"/>
          </a:xfrm>
          <a:prstGeom prst="rect">
            <a:avLst/>
          </a:prstGeom>
        </p:spPr>
        <p:txBody>
          <a:bodyPr anchor="t" rtlCol="false" tIns="0" lIns="0" bIns="0" rIns="0">
            <a:spAutoFit/>
          </a:bodyPr>
          <a:lstStyle/>
          <a:p>
            <a:pPr algn="just">
              <a:lnSpc>
                <a:spcPts val="5414"/>
              </a:lnSpc>
            </a:pPr>
            <a:r>
              <a:rPr lang="en-US" b="true" sz="3867">
                <a:solidFill>
                  <a:srgbClr val="000000"/>
                </a:solidFill>
                <a:latin typeface="Public Sans Bold"/>
                <a:ea typeface="Public Sans Bold"/>
                <a:cs typeface="Public Sans Bold"/>
                <a:sym typeface="Public Sans Bold"/>
              </a:rPr>
              <a:t>DEVx Team</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grpSp>
        <p:nvGrpSpPr>
          <p:cNvPr name="Group 2" id="2"/>
          <p:cNvGrpSpPr/>
          <p:nvPr/>
        </p:nvGrpSpPr>
        <p:grpSpPr>
          <a:xfrm rot="0">
            <a:off x="16408880" y="8490744"/>
            <a:ext cx="1554673" cy="1554673"/>
            <a:chOff x="0" y="0"/>
            <a:chExt cx="2072897" cy="2072897"/>
          </a:xfrm>
        </p:grpSpPr>
        <p:grpSp>
          <p:nvGrpSpPr>
            <p:cNvPr name="Group 3" id="3"/>
            <p:cNvGrpSpPr/>
            <p:nvPr/>
          </p:nvGrpSpPr>
          <p:grpSpPr>
            <a:xfrm rot="-2700000">
              <a:off x="483157" y="483157"/>
              <a:ext cx="1106584" cy="1106584"/>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02084B"/>
              </a:solidFill>
            </p:spPr>
          </p:sp>
          <p:sp>
            <p:nvSpPr>
              <p:cNvPr name="TextBox 5" id="5"/>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2700000">
              <a:off x="303569" y="303569"/>
              <a:ext cx="1465759" cy="1465759"/>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000000">
                  <a:alpha val="0"/>
                </a:srgbClr>
              </a:solidFill>
              <a:ln w="57150" cap="sq">
                <a:solidFill>
                  <a:srgbClr val="02084B"/>
                </a:solidFill>
                <a:prstDash val="solid"/>
                <a:miter/>
              </a:ln>
            </p:spPr>
          </p:sp>
          <p:sp>
            <p:nvSpPr>
              <p:cNvPr name="TextBox 8" id="8"/>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grpSp>
      <p:sp>
        <p:nvSpPr>
          <p:cNvPr name="AutoShape 9" id="9"/>
          <p:cNvSpPr/>
          <p:nvPr/>
        </p:nvSpPr>
        <p:spPr>
          <a:xfrm rot="-5399999">
            <a:off x="16257015" y="7295602"/>
            <a:ext cx="1858401" cy="0"/>
          </a:xfrm>
          <a:prstGeom prst="line">
            <a:avLst/>
          </a:prstGeom>
          <a:ln cap="flat" w="47625">
            <a:solidFill>
              <a:srgbClr val="02084B"/>
            </a:solidFill>
            <a:prstDash val="solid"/>
            <a:headEnd type="none" len="sm" w="sm"/>
            <a:tailEnd type="none" len="sm" w="sm"/>
          </a:ln>
        </p:spPr>
      </p:sp>
      <p:grpSp>
        <p:nvGrpSpPr>
          <p:cNvPr name="Group 10" id="10"/>
          <p:cNvGrpSpPr/>
          <p:nvPr/>
        </p:nvGrpSpPr>
        <p:grpSpPr>
          <a:xfrm rot="0">
            <a:off x="6295396" y="1346949"/>
            <a:ext cx="740767" cy="4316575"/>
            <a:chOff x="0" y="0"/>
            <a:chExt cx="195099" cy="1136876"/>
          </a:xfrm>
        </p:grpSpPr>
        <p:sp>
          <p:nvSpPr>
            <p:cNvPr name="Freeform 11" id="11"/>
            <p:cNvSpPr/>
            <p:nvPr/>
          </p:nvSpPr>
          <p:spPr>
            <a:xfrm flipH="false" flipV="false" rot="0">
              <a:off x="0" y="0"/>
              <a:ext cx="195099" cy="1136876"/>
            </a:xfrm>
            <a:custGeom>
              <a:avLst/>
              <a:gdLst/>
              <a:ahLst/>
              <a:cxnLst/>
              <a:rect r="r" b="b" t="t" l="l"/>
              <a:pathLst>
                <a:path h="1136876" w="195099">
                  <a:moveTo>
                    <a:pt x="0" y="0"/>
                  </a:moveTo>
                  <a:lnTo>
                    <a:pt x="195099" y="0"/>
                  </a:lnTo>
                  <a:lnTo>
                    <a:pt x="195099" y="1136876"/>
                  </a:lnTo>
                  <a:lnTo>
                    <a:pt x="0" y="1136876"/>
                  </a:lnTo>
                  <a:close/>
                </a:path>
              </a:pathLst>
            </a:custGeom>
            <a:solidFill>
              <a:srgbClr val="02084B"/>
            </a:solidFill>
          </p:spPr>
        </p:sp>
        <p:sp>
          <p:nvSpPr>
            <p:cNvPr name="TextBox 12" id="12"/>
            <p:cNvSpPr txBox="true"/>
            <p:nvPr/>
          </p:nvSpPr>
          <p:spPr>
            <a:xfrm>
              <a:off x="0" y="-38100"/>
              <a:ext cx="195099" cy="1174976"/>
            </a:xfrm>
            <a:prstGeom prst="rect">
              <a:avLst/>
            </a:prstGeom>
          </p:spPr>
          <p:txBody>
            <a:bodyPr anchor="ctr" rtlCol="false" tIns="50800" lIns="50800" bIns="50800" rIns="50800"/>
            <a:lstStyle/>
            <a:p>
              <a:pPr algn="ctr">
                <a:lnSpc>
                  <a:spcPts val="2659"/>
                </a:lnSpc>
                <a:spcBef>
                  <a:spcPct val="0"/>
                </a:spcBef>
              </a:pPr>
            </a:p>
          </p:txBody>
        </p:sp>
      </p:grpSp>
      <p:sp>
        <p:nvSpPr>
          <p:cNvPr name="Freeform 13" id="13"/>
          <p:cNvSpPr/>
          <p:nvPr/>
        </p:nvSpPr>
        <p:spPr>
          <a:xfrm flipH="false" flipV="true" rot="0">
            <a:off x="16941051" y="0"/>
            <a:ext cx="1346949" cy="2693898"/>
          </a:xfrm>
          <a:custGeom>
            <a:avLst/>
            <a:gdLst/>
            <a:ahLst/>
            <a:cxnLst/>
            <a:rect r="r" b="b" t="t" l="l"/>
            <a:pathLst>
              <a:path h="2693898" w="1346949">
                <a:moveTo>
                  <a:pt x="0" y="2693898"/>
                </a:moveTo>
                <a:lnTo>
                  <a:pt x="1346949" y="2693898"/>
                </a:lnTo>
                <a:lnTo>
                  <a:pt x="1346949" y="0"/>
                </a:lnTo>
                <a:lnTo>
                  <a:pt x="0" y="0"/>
                </a:lnTo>
                <a:lnTo>
                  <a:pt x="0" y="2693898"/>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4" id="14"/>
          <p:cNvSpPr/>
          <p:nvPr/>
        </p:nvSpPr>
        <p:spPr>
          <a:xfrm flipH="false" flipV="false" rot="-5400000">
            <a:off x="-1667886" y="1810610"/>
            <a:ext cx="10287000" cy="6665779"/>
          </a:xfrm>
          <a:custGeom>
            <a:avLst/>
            <a:gdLst/>
            <a:ahLst/>
            <a:cxnLst/>
            <a:rect r="r" b="b" t="t" l="l"/>
            <a:pathLst>
              <a:path h="6665779" w="10287000">
                <a:moveTo>
                  <a:pt x="0" y="0"/>
                </a:moveTo>
                <a:lnTo>
                  <a:pt x="10287000" y="0"/>
                </a:lnTo>
                <a:lnTo>
                  <a:pt x="10287000" y="6665780"/>
                </a:lnTo>
                <a:lnTo>
                  <a:pt x="0" y="6665780"/>
                </a:lnTo>
                <a:lnTo>
                  <a:pt x="0" y="0"/>
                </a:lnTo>
                <a:close/>
              </a:path>
            </a:pathLst>
          </a:custGeom>
          <a:blipFill>
            <a:blip r:embed="rId4"/>
            <a:stretch>
              <a:fillRect l="0" t="-1409" r="0" b="-1409"/>
            </a:stretch>
          </a:blipFill>
        </p:spPr>
      </p:sp>
      <p:sp>
        <p:nvSpPr>
          <p:cNvPr name="TextBox 15" id="15"/>
          <p:cNvSpPr txBox="true"/>
          <p:nvPr/>
        </p:nvSpPr>
        <p:spPr>
          <a:xfrm rot="0">
            <a:off x="7959320" y="3932031"/>
            <a:ext cx="8279927" cy="4017808"/>
          </a:xfrm>
          <a:prstGeom prst="rect">
            <a:avLst/>
          </a:prstGeom>
        </p:spPr>
        <p:txBody>
          <a:bodyPr anchor="t" rtlCol="false" tIns="0" lIns="0" bIns="0" rIns="0">
            <a:spAutoFit/>
          </a:bodyPr>
          <a:lstStyle/>
          <a:p>
            <a:pPr algn="just">
              <a:lnSpc>
                <a:spcPts val="6396"/>
              </a:lnSpc>
            </a:pPr>
            <a:r>
              <a:rPr lang="en-US" b="true" sz="4568">
                <a:solidFill>
                  <a:srgbClr val="000000"/>
                </a:solidFill>
                <a:latin typeface="Public Sans Bold"/>
                <a:ea typeface="Public Sans Bold"/>
                <a:cs typeface="Public Sans Bold"/>
                <a:sym typeface="Public Sans Bold"/>
              </a:rPr>
              <a:t>Handling large volumes of structured andunstructured data and analyzing them accurately to extract predictive insights</a:t>
            </a:r>
          </a:p>
        </p:txBody>
      </p:sp>
      <p:sp>
        <p:nvSpPr>
          <p:cNvPr name="TextBox 16" id="16"/>
          <p:cNvSpPr txBox="true"/>
          <p:nvPr/>
        </p:nvSpPr>
        <p:spPr>
          <a:xfrm rot="0">
            <a:off x="8150544" y="1750923"/>
            <a:ext cx="7897478" cy="942975"/>
          </a:xfrm>
          <a:prstGeom prst="rect">
            <a:avLst/>
          </a:prstGeom>
        </p:spPr>
        <p:txBody>
          <a:bodyPr anchor="t" rtlCol="false" tIns="0" lIns="0" bIns="0" rIns="0">
            <a:spAutoFit/>
          </a:bodyPr>
          <a:lstStyle/>
          <a:p>
            <a:pPr algn="just">
              <a:lnSpc>
                <a:spcPts val="7319"/>
              </a:lnSpc>
            </a:pPr>
            <a:r>
              <a:rPr lang="en-US" b="true" sz="6099">
                <a:solidFill>
                  <a:srgbClr val="060644"/>
                </a:solidFill>
                <a:latin typeface="Public Sans Bold"/>
                <a:ea typeface="Public Sans Bold"/>
                <a:cs typeface="Public Sans Bold"/>
                <a:sym typeface="Public Sans Bold"/>
              </a:rPr>
              <a:t>BIG DATA ANALYSIS</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grpSp>
        <p:nvGrpSpPr>
          <p:cNvPr name="Group 2" id="2"/>
          <p:cNvGrpSpPr/>
          <p:nvPr/>
        </p:nvGrpSpPr>
        <p:grpSpPr>
          <a:xfrm rot="0">
            <a:off x="16408880" y="8490744"/>
            <a:ext cx="1554673" cy="1554673"/>
            <a:chOff x="0" y="0"/>
            <a:chExt cx="2072897" cy="2072897"/>
          </a:xfrm>
        </p:grpSpPr>
        <p:grpSp>
          <p:nvGrpSpPr>
            <p:cNvPr name="Group 3" id="3"/>
            <p:cNvGrpSpPr/>
            <p:nvPr/>
          </p:nvGrpSpPr>
          <p:grpSpPr>
            <a:xfrm rot="-2700000">
              <a:off x="483157" y="483157"/>
              <a:ext cx="1106584" cy="1106584"/>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02084B"/>
              </a:solidFill>
            </p:spPr>
          </p:sp>
          <p:sp>
            <p:nvSpPr>
              <p:cNvPr name="TextBox 5" id="5"/>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2700000">
              <a:off x="303569" y="303569"/>
              <a:ext cx="1465759" cy="1465759"/>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000000">
                  <a:alpha val="0"/>
                </a:srgbClr>
              </a:solidFill>
              <a:ln w="57150" cap="sq">
                <a:solidFill>
                  <a:srgbClr val="02084B"/>
                </a:solidFill>
                <a:prstDash val="solid"/>
                <a:miter/>
              </a:ln>
            </p:spPr>
          </p:sp>
          <p:sp>
            <p:nvSpPr>
              <p:cNvPr name="TextBox 8" id="8"/>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grpSp>
      <p:sp>
        <p:nvSpPr>
          <p:cNvPr name="AutoShape 9" id="9"/>
          <p:cNvSpPr/>
          <p:nvPr/>
        </p:nvSpPr>
        <p:spPr>
          <a:xfrm rot="-5399999">
            <a:off x="16257015" y="7295602"/>
            <a:ext cx="1858401" cy="0"/>
          </a:xfrm>
          <a:prstGeom prst="line">
            <a:avLst/>
          </a:prstGeom>
          <a:ln cap="flat" w="47625">
            <a:solidFill>
              <a:srgbClr val="02084B"/>
            </a:solidFill>
            <a:prstDash val="solid"/>
            <a:headEnd type="none" len="sm" w="sm"/>
            <a:tailEnd type="none" len="sm" w="sm"/>
          </a:ln>
        </p:spPr>
      </p:sp>
      <p:sp>
        <p:nvSpPr>
          <p:cNvPr name="Freeform 10" id="10"/>
          <p:cNvSpPr/>
          <p:nvPr/>
        </p:nvSpPr>
        <p:spPr>
          <a:xfrm flipH="true" flipV="false" rot="0">
            <a:off x="7858" y="7612117"/>
            <a:ext cx="1346949" cy="2693898"/>
          </a:xfrm>
          <a:custGeom>
            <a:avLst/>
            <a:gdLst/>
            <a:ahLst/>
            <a:cxnLst/>
            <a:rect r="r" b="b" t="t" l="l"/>
            <a:pathLst>
              <a:path h="2693898" w="1346949">
                <a:moveTo>
                  <a:pt x="1346949" y="0"/>
                </a:moveTo>
                <a:lnTo>
                  <a:pt x="0" y="0"/>
                </a:lnTo>
                <a:lnTo>
                  <a:pt x="0" y="2693898"/>
                </a:lnTo>
                <a:lnTo>
                  <a:pt x="1346949" y="2693898"/>
                </a:lnTo>
                <a:lnTo>
                  <a:pt x="1346949"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1" id="11"/>
          <p:cNvGrpSpPr/>
          <p:nvPr/>
        </p:nvGrpSpPr>
        <p:grpSpPr>
          <a:xfrm rot="0">
            <a:off x="11675718" y="5333502"/>
            <a:ext cx="4726016" cy="1035757"/>
            <a:chOff x="0" y="0"/>
            <a:chExt cx="1244712" cy="272792"/>
          </a:xfrm>
        </p:grpSpPr>
        <p:sp>
          <p:nvSpPr>
            <p:cNvPr name="Freeform 12" id="12"/>
            <p:cNvSpPr/>
            <p:nvPr/>
          </p:nvSpPr>
          <p:spPr>
            <a:xfrm flipH="false" flipV="false" rot="0">
              <a:off x="0" y="0"/>
              <a:ext cx="1244712" cy="272792"/>
            </a:xfrm>
            <a:custGeom>
              <a:avLst/>
              <a:gdLst/>
              <a:ahLst/>
              <a:cxnLst/>
              <a:rect r="r" b="b" t="t" l="l"/>
              <a:pathLst>
                <a:path h="272792" w="1244712">
                  <a:moveTo>
                    <a:pt x="0" y="0"/>
                  </a:moveTo>
                  <a:lnTo>
                    <a:pt x="1244712" y="0"/>
                  </a:lnTo>
                  <a:lnTo>
                    <a:pt x="1244712" y="272792"/>
                  </a:lnTo>
                  <a:lnTo>
                    <a:pt x="0" y="272792"/>
                  </a:lnTo>
                  <a:close/>
                </a:path>
              </a:pathLst>
            </a:custGeom>
            <a:solidFill>
              <a:srgbClr val="02084B"/>
            </a:solidFill>
          </p:spPr>
        </p:sp>
        <p:sp>
          <p:nvSpPr>
            <p:cNvPr name="TextBox 13" id="13"/>
            <p:cNvSpPr txBox="true"/>
            <p:nvPr/>
          </p:nvSpPr>
          <p:spPr>
            <a:xfrm>
              <a:off x="0" y="-38100"/>
              <a:ext cx="1244712" cy="310892"/>
            </a:xfrm>
            <a:prstGeom prst="rect">
              <a:avLst/>
            </a:prstGeom>
          </p:spPr>
          <p:txBody>
            <a:bodyPr anchor="ctr" rtlCol="false" tIns="50800" lIns="50800" bIns="50800" rIns="50800"/>
            <a:lstStyle/>
            <a:p>
              <a:pPr algn="ctr">
                <a:lnSpc>
                  <a:spcPts val="2659"/>
                </a:lnSpc>
                <a:spcBef>
                  <a:spcPct val="0"/>
                </a:spcBef>
              </a:pPr>
            </a:p>
          </p:txBody>
        </p:sp>
      </p:grpSp>
      <p:sp>
        <p:nvSpPr>
          <p:cNvPr name="Freeform 14" id="14"/>
          <p:cNvSpPr/>
          <p:nvPr/>
        </p:nvSpPr>
        <p:spPr>
          <a:xfrm flipH="false" flipV="false" rot="0">
            <a:off x="9680501" y="300708"/>
            <a:ext cx="8607499" cy="5851381"/>
          </a:xfrm>
          <a:custGeom>
            <a:avLst/>
            <a:gdLst/>
            <a:ahLst/>
            <a:cxnLst/>
            <a:rect r="r" b="b" t="t" l="l"/>
            <a:pathLst>
              <a:path h="5851381" w="8607499">
                <a:moveTo>
                  <a:pt x="0" y="0"/>
                </a:moveTo>
                <a:lnTo>
                  <a:pt x="8607499" y="0"/>
                </a:lnTo>
                <a:lnTo>
                  <a:pt x="8607499" y="5851381"/>
                </a:lnTo>
                <a:lnTo>
                  <a:pt x="0" y="5851381"/>
                </a:lnTo>
                <a:lnTo>
                  <a:pt x="0" y="0"/>
                </a:lnTo>
                <a:close/>
              </a:path>
            </a:pathLst>
          </a:custGeom>
          <a:blipFill>
            <a:blip r:embed="rId4"/>
            <a:stretch>
              <a:fillRect l="-1019" t="0" r="-1019" b="0"/>
            </a:stretch>
          </a:blipFill>
        </p:spPr>
      </p:sp>
      <p:sp>
        <p:nvSpPr>
          <p:cNvPr name="TextBox 15" id="15"/>
          <p:cNvSpPr txBox="true"/>
          <p:nvPr/>
        </p:nvSpPr>
        <p:spPr>
          <a:xfrm rot="0">
            <a:off x="760461" y="3570256"/>
            <a:ext cx="8694123" cy="4476524"/>
          </a:xfrm>
          <a:prstGeom prst="rect">
            <a:avLst/>
          </a:prstGeom>
        </p:spPr>
        <p:txBody>
          <a:bodyPr anchor="t" rtlCol="false" tIns="0" lIns="0" bIns="0" rIns="0">
            <a:spAutoFit/>
          </a:bodyPr>
          <a:lstStyle/>
          <a:p>
            <a:pPr algn="just">
              <a:lnSpc>
                <a:spcPts val="5933"/>
              </a:lnSpc>
            </a:pPr>
            <a:r>
              <a:rPr lang="en-US" sz="4238">
                <a:solidFill>
                  <a:srgbClr val="000000"/>
                </a:solidFill>
                <a:latin typeface="Public Sans"/>
                <a:ea typeface="Public Sans"/>
                <a:cs typeface="Public Sans"/>
                <a:sym typeface="Public Sans"/>
              </a:rPr>
              <a:t>Developing accurate predictive models using machine learning to analyze production data and detect potential issues before they occur</a:t>
            </a:r>
          </a:p>
          <a:p>
            <a:pPr algn="just">
              <a:lnSpc>
                <a:spcPts val="5933"/>
              </a:lnSpc>
            </a:pPr>
          </a:p>
        </p:txBody>
      </p:sp>
      <p:sp>
        <p:nvSpPr>
          <p:cNvPr name="TextBox 16" id="16"/>
          <p:cNvSpPr txBox="true"/>
          <p:nvPr/>
        </p:nvSpPr>
        <p:spPr>
          <a:xfrm rot="0">
            <a:off x="1028700" y="1357331"/>
            <a:ext cx="7789188" cy="942975"/>
          </a:xfrm>
          <a:prstGeom prst="rect">
            <a:avLst/>
          </a:prstGeom>
        </p:spPr>
        <p:txBody>
          <a:bodyPr anchor="t" rtlCol="false" tIns="0" lIns="0" bIns="0" rIns="0">
            <a:spAutoFit/>
          </a:bodyPr>
          <a:lstStyle/>
          <a:p>
            <a:pPr algn="l">
              <a:lnSpc>
                <a:spcPts val="7319"/>
              </a:lnSpc>
            </a:pPr>
            <a:r>
              <a:rPr lang="en-US" b="true" sz="6099">
                <a:solidFill>
                  <a:srgbClr val="060644"/>
                </a:solidFill>
                <a:latin typeface="Public Sans Bold"/>
                <a:ea typeface="Public Sans Bold"/>
                <a:cs typeface="Public Sans Bold"/>
                <a:sym typeface="Public Sans Bold"/>
              </a:rPr>
              <a:t>FAULT PREDICTION</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grpSp>
        <p:nvGrpSpPr>
          <p:cNvPr name="Group 2" id="2"/>
          <p:cNvGrpSpPr/>
          <p:nvPr/>
        </p:nvGrpSpPr>
        <p:grpSpPr>
          <a:xfrm rot="0">
            <a:off x="16408880" y="8490744"/>
            <a:ext cx="1554673" cy="1554673"/>
            <a:chOff x="0" y="0"/>
            <a:chExt cx="2072897" cy="2072897"/>
          </a:xfrm>
        </p:grpSpPr>
        <p:grpSp>
          <p:nvGrpSpPr>
            <p:cNvPr name="Group 3" id="3"/>
            <p:cNvGrpSpPr/>
            <p:nvPr/>
          </p:nvGrpSpPr>
          <p:grpSpPr>
            <a:xfrm rot="-2700000">
              <a:off x="483157" y="483157"/>
              <a:ext cx="1106584" cy="1106584"/>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02084B"/>
              </a:solidFill>
            </p:spPr>
          </p:sp>
          <p:sp>
            <p:nvSpPr>
              <p:cNvPr name="TextBox 5" id="5"/>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2700000">
              <a:off x="303569" y="303569"/>
              <a:ext cx="1465759" cy="1465759"/>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000000">
                  <a:alpha val="0"/>
                </a:srgbClr>
              </a:solidFill>
              <a:ln w="57150" cap="sq">
                <a:solidFill>
                  <a:srgbClr val="02084B"/>
                </a:solidFill>
                <a:prstDash val="solid"/>
                <a:miter/>
              </a:ln>
            </p:spPr>
          </p:sp>
          <p:sp>
            <p:nvSpPr>
              <p:cNvPr name="TextBox 8" id="8"/>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grpSp>
      <p:sp>
        <p:nvSpPr>
          <p:cNvPr name="AutoShape 9" id="9"/>
          <p:cNvSpPr/>
          <p:nvPr/>
        </p:nvSpPr>
        <p:spPr>
          <a:xfrm rot="-5399999">
            <a:off x="16257015" y="7295602"/>
            <a:ext cx="1858401" cy="0"/>
          </a:xfrm>
          <a:prstGeom prst="line">
            <a:avLst/>
          </a:prstGeom>
          <a:ln cap="flat" w="47625">
            <a:solidFill>
              <a:srgbClr val="02084B"/>
            </a:solidFill>
            <a:prstDash val="solid"/>
            <a:headEnd type="none" len="sm" w="sm"/>
            <a:tailEnd type="none" len="sm" w="sm"/>
          </a:ln>
        </p:spPr>
      </p:sp>
      <p:sp>
        <p:nvSpPr>
          <p:cNvPr name="Freeform 10" id="10"/>
          <p:cNvSpPr/>
          <p:nvPr/>
        </p:nvSpPr>
        <p:spPr>
          <a:xfrm flipH="false" flipV="false" rot="-5400000">
            <a:off x="16267577" y="-673474"/>
            <a:ext cx="1346949" cy="2693898"/>
          </a:xfrm>
          <a:custGeom>
            <a:avLst/>
            <a:gdLst/>
            <a:ahLst/>
            <a:cxnLst/>
            <a:rect r="r" b="b" t="t" l="l"/>
            <a:pathLst>
              <a:path h="2693898" w="1346949">
                <a:moveTo>
                  <a:pt x="0" y="0"/>
                </a:moveTo>
                <a:lnTo>
                  <a:pt x="1346949" y="0"/>
                </a:lnTo>
                <a:lnTo>
                  <a:pt x="1346949" y="2693897"/>
                </a:lnTo>
                <a:lnTo>
                  <a:pt x="0" y="269389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1" id="11"/>
          <p:cNvSpPr/>
          <p:nvPr/>
        </p:nvSpPr>
        <p:spPr>
          <a:xfrm flipH="false" flipV="false" rot="0">
            <a:off x="0" y="0"/>
            <a:ext cx="5931509" cy="10287000"/>
          </a:xfrm>
          <a:custGeom>
            <a:avLst/>
            <a:gdLst/>
            <a:ahLst/>
            <a:cxnLst/>
            <a:rect r="r" b="b" t="t" l="l"/>
            <a:pathLst>
              <a:path h="10287000" w="5931509">
                <a:moveTo>
                  <a:pt x="0" y="0"/>
                </a:moveTo>
                <a:lnTo>
                  <a:pt x="5931509" y="0"/>
                </a:lnTo>
                <a:lnTo>
                  <a:pt x="5931509" y="10287000"/>
                </a:lnTo>
                <a:lnTo>
                  <a:pt x="0" y="10287000"/>
                </a:lnTo>
                <a:lnTo>
                  <a:pt x="0" y="0"/>
                </a:lnTo>
                <a:close/>
              </a:path>
            </a:pathLst>
          </a:custGeom>
          <a:blipFill>
            <a:blip r:embed="rId4"/>
            <a:stretch>
              <a:fillRect l="0" t="0" r="-1301" b="-10993"/>
            </a:stretch>
          </a:blipFill>
        </p:spPr>
      </p:sp>
      <p:sp>
        <p:nvSpPr>
          <p:cNvPr name="TextBox 12" id="12"/>
          <p:cNvSpPr txBox="true"/>
          <p:nvPr/>
        </p:nvSpPr>
        <p:spPr>
          <a:xfrm rot="0">
            <a:off x="6973268" y="4279826"/>
            <a:ext cx="8846448" cy="3611625"/>
          </a:xfrm>
          <a:prstGeom prst="rect">
            <a:avLst/>
          </a:prstGeom>
        </p:spPr>
        <p:txBody>
          <a:bodyPr anchor="t" rtlCol="false" tIns="0" lIns="0" bIns="0" rIns="0">
            <a:spAutoFit/>
          </a:bodyPr>
          <a:lstStyle/>
          <a:p>
            <a:pPr algn="just">
              <a:lnSpc>
                <a:spcPts val="5761"/>
              </a:lnSpc>
            </a:pPr>
            <a:r>
              <a:rPr lang="en-US" sz="4115">
                <a:solidFill>
                  <a:srgbClr val="000000"/>
                </a:solidFill>
                <a:latin typeface="Public Sans"/>
                <a:ea typeface="Public Sans"/>
                <a:cs typeface="Public Sans"/>
                <a:sym typeface="Public Sans"/>
              </a:rPr>
              <a:t>Identifying optimal maintenance schedules for equipment based on performance data to prevent breakdowns that could halt production</a:t>
            </a:r>
          </a:p>
        </p:txBody>
      </p:sp>
      <p:sp>
        <p:nvSpPr>
          <p:cNvPr name="TextBox 13" id="13"/>
          <p:cNvSpPr txBox="true"/>
          <p:nvPr/>
        </p:nvSpPr>
        <p:spPr>
          <a:xfrm rot="0">
            <a:off x="6973268" y="1877075"/>
            <a:ext cx="8542329" cy="2182299"/>
          </a:xfrm>
          <a:prstGeom prst="rect">
            <a:avLst/>
          </a:prstGeom>
        </p:spPr>
        <p:txBody>
          <a:bodyPr anchor="t" rtlCol="false" tIns="0" lIns="0" bIns="0" rIns="0">
            <a:spAutoFit/>
          </a:bodyPr>
          <a:lstStyle/>
          <a:p>
            <a:pPr algn="l">
              <a:lnSpc>
                <a:spcPts val="8607"/>
              </a:lnSpc>
            </a:pPr>
            <a:r>
              <a:rPr lang="en-US" b="true" sz="7172">
                <a:solidFill>
                  <a:srgbClr val="060644"/>
                </a:solidFill>
                <a:latin typeface="Public Sans Bold"/>
                <a:ea typeface="Public Sans Bold"/>
                <a:cs typeface="Public Sans Bold"/>
                <a:sym typeface="Public Sans Bold"/>
              </a:rPr>
              <a:t>PREVENTIVE MAINTENANCE</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11478477" y="1935073"/>
            <a:ext cx="6608691" cy="6608691"/>
            <a:chOff x="0" y="0"/>
            <a:chExt cx="6350000" cy="6350000"/>
          </a:xfrm>
        </p:grpSpPr>
        <p:sp>
          <p:nvSpPr>
            <p:cNvPr name="Freeform 3" id="3"/>
            <p:cNvSpPr/>
            <p:nvPr/>
          </p:nvSpPr>
          <p:spPr>
            <a:xfrm flipH="false" flipV="false" rot="0">
              <a:off x="254" y="1270"/>
              <a:ext cx="6348984" cy="6348984"/>
            </a:xfrm>
            <a:custGeom>
              <a:avLst/>
              <a:gdLst/>
              <a:ahLst/>
              <a:cxnLst/>
              <a:rect r="r" b="b" t="t" l="l"/>
              <a:pathLst>
                <a:path h="6348984" w="6348984">
                  <a:moveTo>
                    <a:pt x="0" y="3174492"/>
                  </a:moveTo>
                  <a:lnTo>
                    <a:pt x="3174492" y="0"/>
                  </a:lnTo>
                  <a:lnTo>
                    <a:pt x="6348984" y="3174492"/>
                  </a:lnTo>
                  <a:lnTo>
                    <a:pt x="3174492" y="6348984"/>
                  </a:lnTo>
                  <a:close/>
                </a:path>
              </a:pathLst>
            </a:custGeom>
            <a:solidFill>
              <a:srgbClr val="02084B"/>
            </a:solidFill>
          </p:spPr>
        </p:sp>
        <p:sp>
          <p:nvSpPr>
            <p:cNvPr name="Freeform 4" id="4"/>
            <p:cNvSpPr/>
            <p:nvPr/>
          </p:nvSpPr>
          <p:spPr>
            <a:xfrm flipH="false" flipV="false" rot="0">
              <a:off x="991997" y="1091406"/>
              <a:ext cx="4366006" cy="4167187"/>
            </a:xfrm>
            <a:custGeom>
              <a:avLst/>
              <a:gdLst/>
              <a:ahLst/>
              <a:cxnLst/>
              <a:rect r="r" b="b" t="t" l="l"/>
              <a:pathLst>
                <a:path h="4167187" w="4366006">
                  <a:moveTo>
                    <a:pt x="2183003" y="3334"/>
                  </a:moveTo>
                  <a:cubicBezTo>
                    <a:pt x="1437581" y="0"/>
                    <a:pt x="747353" y="395765"/>
                    <a:pt x="373676" y="1040769"/>
                  </a:cubicBezTo>
                  <a:cubicBezTo>
                    <a:pt x="0" y="1685773"/>
                    <a:pt x="0" y="2481415"/>
                    <a:pt x="373676" y="3126419"/>
                  </a:cubicBezTo>
                  <a:cubicBezTo>
                    <a:pt x="747353" y="3771423"/>
                    <a:pt x="1437581" y="4167187"/>
                    <a:pt x="2183003" y="4163854"/>
                  </a:cubicBezTo>
                  <a:cubicBezTo>
                    <a:pt x="2928425" y="4167187"/>
                    <a:pt x="3618653" y="3771423"/>
                    <a:pt x="3992330" y="3126419"/>
                  </a:cubicBezTo>
                  <a:cubicBezTo>
                    <a:pt x="4366006" y="2481415"/>
                    <a:pt x="4366006" y="1685773"/>
                    <a:pt x="3992330" y="1040769"/>
                  </a:cubicBezTo>
                  <a:cubicBezTo>
                    <a:pt x="3618653" y="395765"/>
                    <a:pt x="2928425" y="0"/>
                    <a:pt x="2183003" y="3334"/>
                  </a:cubicBezTo>
                  <a:close/>
                </a:path>
              </a:pathLst>
            </a:custGeom>
            <a:blipFill>
              <a:blip r:embed="rId2"/>
              <a:stretch>
                <a:fillRect l="-20730" t="0" r="-20730" b="0"/>
              </a:stretch>
            </a:blipFill>
          </p:spPr>
        </p:sp>
      </p:grpSp>
      <p:grpSp>
        <p:nvGrpSpPr>
          <p:cNvPr name="Group 5" id="5"/>
          <p:cNvGrpSpPr/>
          <p:nvPr/>
        </p:nvGrpSpPr>
        <p:grpSpPr>
          <a:xfrm rot="0">
            <a:off x="16408880" y="8490744"/>
            <a:ext cx="1554673" cy="1554673"/>
            <a:chOff x="0" y="0"/>
            <a:chExt cx="2072897" cy="2072897"/>
          </a:xfrm>
        </p:grpSpPr>
        <p:grpSp>
          <p:nvGrpSpPr>
            <p:cNvPr name="Group 6" id="6"/>
            <p:cNvGrpSpPr/>
            <p:nvPr/>
          </p:nvGrpSpPr>
          <p:grpSpPr>
            <a:xfrm rot="-2700000">
              <a:off x="483157" y="483157"/>
              <a:ext cx="1106584" cy="1106584"/>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02084B"/>
              </a:solidFill>
            </p:spPr>
          </p:sp>
          <p:sp>
            <p:nvSpPr>
              <p:cNvPr name="TextBox 8" id="8"/>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grpSp>
          <p:nvGrpSpPr>
            <p:cNvPr name="Group 9" id="9"/>
            <p:cNvGrpSpPr/>
            <p:nvPr/>
          </p:nvGrpSpPr>
          <p:grpSpPr>
            <a:xfrm rot="-2700000">
              <a:off x="303569" y="303569"/>
              <a:ext cx="1465759" cy="1465759"/>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000000">
                  <a:alpha val="0"/>
                </a:srgbClr>
              </a:solidFill>
              <a:ln w="57150" cap="sq">
                <a:solidFill>
                  <a:srgbClr val="02084B"/>
                </a:solidFill>
                <a:prstDash val="solid"/>
                <a:miter/>
              </a:ln>
            </p:spPr>
          </p:sp>
          <p:sp>
            <p:nvSpPr>
              <p:cNvPr name="TextBox 11" id="11"/>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grpSp>
      <p:sp>
        <p:nvSpPr>
          <p:cNvPr name="AutoShape 12" id="12"/>
          <p:cNvSpPr/>
          <p:nvPr/>
        </p:nvSpPr>
        <p:spPr>
          <a:xfrm rot="-5399999">
            <a:off x="16257015" y="7295602"/>
            <a:ext cx="1858401" cy="0"/>
          </a:xfrm>
          <a:prstGeom prst="line">
            <a:avLst/>
          </a:prstGeom>
          <a:ln cap="flat" w="47625">
            <a:solidFill>
              <a:srgbClr val="02084B"/>
            </a:solidFill>
            <a:prstDash val="solid"/>
            <a:headEnd type="none" len="sm" w="sm"/>
            <a:tailEnd type="none" len="sm" w="sm"/>
          </a:ln>
        </p:spPr>
      </p:sp>
      <p:sp>
        <p:nvSpPr>
          <p:cNvPr name="AutoShape 13" id="13"/>
          <p:cNvSpPr/>
          <p:nvPr/>
        </p:nvSpPr>
        <p:spPr>
          <a:xfrm flipH="true">
            <a:off x="8706698" y="2670085"/>
            <a:ext cx="3978184" cy="0"/>
          </a:xfrm>
          <a:prstGeom prst="line">
            <a:avLst/>
          </a:prstGeom>
          <a:ln cap="flat" w="47625">
            <a:solidFill>
              <a:srgbClr val="02084B"/>
            </a:solidFill>
            <a:prstDash val="solid"/>
            <a:headEnd type="none" len="sm" w="sm"/>
            <a:tailEnd type="none" len="sm" w="sm"/>
          </a:ln>
        </p:spPr>
      </p:sp>
      <p:sp>
        <p:nvSpPr>
          <p:cNvPr name="Freeform 14" id="14"/>
          <p:cNvSpPr/>
          <p:nvPr/>
        </p:nvSpPr>
        <p:spPr>
          <a:xfrm flipH="true" flipV="false" rot="0">
            <a:off x="7858" y="7612117"/>
            <a:ext cx="1346949" cy="2693898"/>
          </a:xfrm>
          <a:custGeom>
            <a:avLst/>
            <a:gdLst/>
            <a:ahLst/>
            <a:cxnLst/>
            <a:rect r="r" b="b" t="t" l="l"/>
            <a:pathLst>
              <a:path h="2693898" w="1346949">
                <a:moveTo>
                  <a:pt x="1346949" y="0"/>
                </a:moveTo>
                <a:lnTo>
                  <a:pt x="0" y="0"/>
                </a:lnTo>
                <a:lnTo>
                  <a:pt x="0" y="2693898"/>
                </a:lnTo>
                <a:lnTo>
                  <a:pt x="1346949" y="2693898"/>
                </a:lnTo>
                <a:lnTo>
                  <a:pt x="1346949"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5" id="15"/>
          <p:cNvSpPr/>
          <p:nvPr/>
        </p:nvSpPr>
        <p:spPr>
          <a:xfrm flipH="false" flipV="true" rot="0">
            <a:off x="16941051" y="0"/>
            <a:ext cx="1346949" cy="2693898"/>
          </a:xfrm>
          <a:custGeom>
            <a:avLst/>
            <a:gdLst/>
            <a:ahLst/>
            <a:cxnLst/>
            <a:rect r="r" b="b" t="t" l="l"/>
            <a:pathLst>
              <a:path h="2693898" w="1346949">
                <a:moveTo>
                  <a:pt x="0" y="2693898"/>
                </a:moveTo>
                <a:lnTo>
                  <a:pt x="1346949" y="2693898"/>
                </a:lnTo>
                <a:lnTo>
                  <a:pt x="1346949" y="0"/>
                </a:lnTo>
                <a:lnTo>
                  <a:pt x="0" y="0"/>
                </a:lnTo>
                <a:lnTo>
                  <a:pt x="0" y="2693898"/>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16" id="16"/>
          <p:cNvGrpSpPr/>
          <p:nvPr/>
        </p:nvGrpSpPr>
        <p:grpSpPr>
          <a:xfrm rot="0">
            <a:off x="872895" y="3296999"/>
            <a:ext cx="704488" cy="704488"/>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42C79"/>
            </a:solidFill>
          </p:spPr>
        </p:sp>
        <p:sp>
          <p:nvSpPr>
            <p:cNvPr name="TextBox 18" id="18"/>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9" id="19"/>
          <p:cNvGrpSpPr/>
          <p:nvPr/>
        </p:nvGrpSpPr>
        <p:grpSpPr>
          <a:xfrm rot="0">
            <a:off x="872895" y="4829949"/>
            <a:ext cx="704488" cy="704488"/>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42C79"/>
            </a:solidFill>
          </p:spPr>
        </p:sp>
        <p:sp>
          <p:nvSpPr>
            <p:cNvPr name="TextBox 21" id="21"/>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22" id="22"/>
          <p:cNvGrpSpPr/>
          <p:nvPr/>
        </p:nvGrpSpPr>
        <p:grpSpPr>
          <a:xfrm rot="0">
            <a:off x="872895" y="6635264"/>
            <a:ext cx="704488" cy="704488"/>
            <a:chOff x="0" y="0"/>
            <a:chExt cx="812800" cy="812800"/>
          </a:xfrm>
        </p:grpSpPr>
        <p:sp>
          <p:nvSpPr>
            <p:cNvPr name="Freeform 23" id="2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42C79"/>
            </a:solidFill>
          </p:spPr>
        </p:sp>
        <p:sp>
          <p:nvSpPr>
            <p:cNvPr name="TextBox 24" id="2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25" id="25"/>
          <p:cNvSpPr txBox="true"/>
          <p:nvPr/>
        </p:nvSpPr>
        <p:spPr>
          <a:xfrm rot="0">
            <a:off x="1354807" y="1830298"/>
            <a:ext cx="7789193" cy="863599"/>
          </a:xfrm>
          <a:prstGeom prst="rect">
            <a:avLst/>
          </a:prstGeom>
        </p:spPr>
        <p:txBody>
          <a:bodyPr anchor="t" rtlCol="false" tIns="0" lIns="0" bIns="0" rIns="0">
            <a:spAutoFit/>
          </a:bodyPr>
          <a:lstStyle/>
          <a:p>
            <a:pPr algn="l">
              <a:lnSpc>
                <a:spcPts val="7000"/>
              </a:lnSpc>
            </a:pPr>
            <a:r>
              <a:rPr lang="en-US" b="true" sz="5000">
                <a:solidFill>
                  <a:srgbClr val="060644"/>
                </a:solidFill>
                <a:latin typeface="Public Sans Bold"/>
                <a:ea typeface="Public Sans Bold"/>
                <a:cs typeface="Public Sans Bold"/>
                <a:sym typeface="Public Sans Bold"/>
              </a:rPr>
              <a:t>SYSTEM COMPONENTS</a:t>
            </a:r>
          </a:p>
        </p:txBody>
      </p:sp>
      <p:sp>
        <p:nvSpPr>
          <p:cNvPr name="TextBox 26" id="26"/>
          <p:cNvSpPr txBox="true"/>
          <p:nvPr/>
        </p:nvSpPr>
        <p:spPr>
          <a:xfrm rot="0">
            <a:off x="1964535" y="3211274"/>
            <a:ext cx="8656415" cy="1936003"/>
          </a:xfrm>
          <a:prstGeom prst="rect">
            <a:avLst/>
          </a:prstGeom>
        </p:spPr>
        <p:txBody>
          <a:bodyPr anchor="t" rtlCol="false" tIns="0" lIns="0" bIns="0" rIns="0">
            <a:spAutoFit/>
          </a:bodyPr>
          <a:lstStyle/>
          <a:p>
            <a:pPr algn="just">
              <a:lnSpc>
                <a:spcPts val="5116"/>
              </a:lnSpc>
            </a:pPr>
            <a:r>
              <a:rPr lang="en-US" sz="3654" b="true">
                <a:solidFill>
                  <a:srgbClr val="000000"/>
                </a:solidFill>
                <a:latin typeface="Public Sans Bold"/>
                <a:ea typeface="Public Sans Bold"/>
                <a:cs typeface="Public Sans Bold"/>
                <a:sym typeface="Public Sans Bold"/>
              </a:rPr>
              <a:t>1- Data Collection and Infrastructure Design Implement Data Warehouse </a:t>
            </a:r>
          </a:p>
          <a:p>
            <a:pPr algn="just">
              <a:lnSpc>
                <a:spcPts val="5116"/>
              </a:lnSpc>
            </a:pPr>
          </a:p>
        </p:txBody>
      </p:sp>
      <p:sp>
        <p:nvSpPr>
          <p:cNvPr name="TextBox 27" id="27"/>
          <p:cNvSpPr txBox="true"/>
          <p:nvPr/>
        </p:nvSpPr>
        <p:spPr>
          <a:xfrm rot="0">
            <a:off x="1964535" y="4847653"/>
            <a:ext cx="8656415" cy="1936003"/>
          </a:xfrm>
          <a:prstGeom prst="rect">
            <a:avLst/>
          </a:prstGeom>
        </p:spPr>
        <p:txBody>
          <a:bodyPr anchor="t" rtlCol="false" tIns="0" lIns="0" bIns="0" rIns="0">
            <a:spAutoFit/>
          </a:bodyPr>
          <a:lstStyle/>
          <a:p>
            <a:pPr algn="just">
              <a:lnSpc>
                <a:spcPts val="5116"/>
              </a:lnSpc>
            </a:pPr>
            <a:r>
              <a:rPr lang="en-US" sz="3654" b="true">
                <a:solidFill>
                  <a:srgbClr val="000000"/>
                </a:solidFill>
                <a:latin typeface="Public Sans Bold"/>
                <a:ea typeface="Public Sans Bold"/>
                <a:cs typeface="Public Sans Bold"/>
                <a:sym typeface="Public Sans Bold"/>
              </a:rPr>
              <a:t>2- Machine Learning and Predictive Analytics Development </a:t>
            </a:r>
          </a:p>
          <a:p>
            <a:pPr algn="just">
              <a:lnSpc>
                <a:spcPts val="5116"/>
              </a:lnSpc>
            </a:pPr>
          </a:p>
        </p:txBody>
      </p:sp>
      <p:sp>
        <p:nvSpPr>
          <p:cNvPr name="TextBox 28" id="28"/>
          <p:cNvSpPr txBox="true"/>
          <p:nvPr/>
        </p:nvSpPr>
        <p:spPr>
          <a:xfrm rot="0">
            <a:off x="1964535" y="6652968"/>
            <a:ext cx="8656415" cy="1288303"/>
          </a:xfrm>
          <a:prstGeom prst="rect">
            <a:avLst/>
          </a:prstGeom>
        </p:spPr>
        <p:txBody>
          <a:bodyPr anchor="t" rtlCol="false" tIns="0" lIns="0" bIns="0" rIns="0">
            <a:spAutoFit/>
          </a:bodyPr>
          <a:lstStyle/>
          <a:p>
            <a:pPr algn="just">
              <a:lnSpc>
                <a:spcPts val="5116"/>
              </a:lnSpc>
            </a:pPr>
            <a:r>
              <a:rPr lang="en-US" sz="3654" b="true">
                <a:solidFill>
                  <a:srgbClr val="000000"/>
                </a:solidFill>
                <a:latin typeface="Public Sans Bold"/>
                <a:ea typeface="Public Sans Bold"/>
                <a:cs typeface="Public Sans Bold"/>
                <a:sym typeface="Public Sans Bold"/>
              </a:rPr>
              <a:t>3- Preliminary Analysis using power BI</a:t>
            </a:r>
          </a:p>
          <a:p>
            <a:pPr algn="just">
              <a:lnSpc>
                <a:spcPts val="5116"/>
              </a:lnSpc>
            </a:pP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grpSp>
        <p:nvGrpSpPr>
          <p:cNvPr name="Group 2" id="2"/>
          <p:cNvGrpSpPr/>
          <p:nvPr/>
        </p:nvGrpSpPr>
        <p:grpSpPr>
          <a:xfrm rot="0">
            <a:off x="16408880" y="8490744"/>
            <a:ext cx="1554673" cy="1554673"/>
            <a:chOff x="0" y="0"/>
            <a:chExt cx="2072897" cy="2072897"/>
          </a:xfrm>
        </p:grpSpPr>
        <p:grpSp>
          <p:nvGrpSpPr>
            <p:cNvPr name="Group 3" id="3"/>
            <p:cNvGrpSpPr/>
            <p:nvPr/>
          </p:nvGrpSpPr>
          <p:grpSpPr>
            <a:xfrm rot="-2700000">
              <a:off x="483157" y="483157"/>
              <a:ext cx="1106584" cy="1106584"/>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02084B"/>
              </a:solidFill>
            </p:spPr>
          </p:sp>
          <p:sp>
            <p:nvSpPr>
              <p:cNvPr name="TextBox 5" id="5"/>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2700000">
              <a:off x="303569" y="303569"/>
              <a:ext cx="1465759" cy="1465759"/>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000000">
                  <a:alpha val="0"/>
                </a:srgbClr>
              </a:solidFill>
              <a:ln w="57150" cap="sq">
                <a:solidFill>
                  <a:srgbClr val="02084B"/>
                </a:solidFill>
                <a:prstDash val="solid"/>
                <a:miter/>
              </a:ln>
            </p:spPr>
          </p:sp>
          <p:sp>
            <p:nvSpPr>
              <p:cNvPr name="TextBox 8" id="8"/>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grpSp>
      <p:sp>
        <p:nvSpPr>
          <p:cNvPr name="AutoShape 9" id="9"/>
          <p:cNvSpPr/>
          <p:nvPr/>
        </p:nvSpPr>
        <p:spPr>
          <a:xfrm rot="-5399999">
            <a:off x="16257015" y="7295602"/>
            <a:ext cx="1858401" cy="0"/>
          </a:xfrm>
          <a:prstGeom prst="line">
            <a:avLst/>
          </a:prstGeom>
          <a:ln cap="flat" w="47625">
            <a:solidFill>
              <a:srgbClr val="02084B"/>
            </a:solidFill>
            <a:prstDash val="solid"/>
            <a:headEnd type="none" len="sm" w="sm"/>
            <a:tailEnd type="none" len="sm" w="sm"/>
          </a:ln>
        </p:spPr>
      </p:sp>
      <p:sp>
        <p:nvSpPr>
          <p:cNvPr name="Freeform 10" id="10"/>
          <p:cNvSpPr/>
          <p:nvPr/>
        </p:nvSpPr>
        <p:spPr>
          <a:xfrm flipH="false" flipV="false" rot="-5400000">
            <a:off x="16267577" y="-673474"/>
            <a:ext cx="1346949" cy="2693898"/>
          </a:xfrm>
          <a:custGeom>
            <a:avLst/>
            <a:gdLst/>
            <a:ahLst/>
            <a:cxnLst/>
            <a:rect r="r" b="b" t="t" l="l"/>
            <a:pathLst>
              <a:path h="2693898" w="1346949">
                <a:moveTo>
                  <a:pt x="0" y="0"/>
                </a:moveTo>
                <a:lnTo>
                  <a:pt x="1346949" y="0"/>
                </a:lnTo>
                <a:lnTo>
                  <a:pt x="1346949" y="2693897"/>
                </a:lnTo>
                <a:lnTo>
                  <a:pt x="0" y="269389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1" id="11"/>
          <p:cNvGrpSpPr/>
          <p:nvPr/>
        </p:nvGrpSpPr>
        <p:grpSpPr>
          <a:xfrm rot="0">
            <a:off x="6710226" y="2582854"/>
            <a:ext cx="530648" cy="530648"/>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42C79"/>
            </a:solidFill>
          </p:spPr>
        </p:sp>
        <p:sp>
          <p:nvSpPr>
            <p:cNvPr name="TextBox 13" id="13"/>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6797146" y="6118279"/>
            <a:ext cx="530648" cy="530648"/>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42C79"/>
            </a:solidFill>
          </p:spPr>
        </p:sp>
        <p:sp>
          <p:nvSpPr>
            <p:cNvPr name="TextBox 16" id="16"/>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7" id="17"/>
          <p:cNvSpPr/>
          <p:nvPr/>
        </p:nvSpPr>
        <p:spPr>
          <a:xfrm flipH="false" flipV="false" rot="0">
            <a:off x="-176133" y="134173"/>
            <a:ext cx="6562509" cy="10152827"/>
          </a:xfrm>
          <a:custGeom>
            <a:avLst/>
            <a:gdLst/>
            <a:ahLst/>
            <a:cxnLst/>
            <a:rect r="r" b="b" t="t" l="l"/>
            <a:pathLst>
              <a:path h="10152827" w="6562509">
                <a:moveTo>
                  <a:pt x="0" y="0"/>
                </a:moveTo>
                <a:lnTo>
                  <a:pt x="6562509" y="0"/>
                </a:lnTo>
                <a:lnTo>
                  <a:pt x="6562509" y="10152827"/>
                </a:lnTo>
                <a:lnTo>
                  <a:pt x="0" y="10152827"/>
                </a:lnTo>
                <a:lnTo>
                  <a:pt x="0" y="0"/>
                </a:lnTo>
                <a:close/>
              </a:path>
            </a:pathLst>
          </a:custGeom>
          <a:blipFill>
            <a:blip r:embed="rId4"/>
            <a:stretch>
              <a:fillRect l="0" t="-2054" r="-8942" b="0"/>
            </a:stretch>
          </a:blipFill>
        </p:spPr>
      </p:sp>
      <p:sp>
        <p:nvSpPr>
          <p:cNvPr name="TextBox 18" id="18"/>
          <p:cNvSpPr txBox="true"/>
          <p:nvPr/>
        </p:nvSpPr>
        <p:spPr>
          <a:xfrm rot="0">
            <a:off x="7562431" y="2506654"/>
            <a:ext cx="8846448" cy="3611625"/>
          </a:xfrm>
          <a:prstGeom prst="rect">
            <a:avLst/>
          </a:prstGeom>
        </p:spPr>
        <p:txBody>
          <a:bodyPr anchor="t" rtlCol="false" tIns="0" lIns="0" bIns="0" rIns="0">
            <a:spAutoFit/>
          </a:bodyPr>
          <a:lstStyle/>
          <a:p>
            <a:pPr algn="just">
              <a:lnSpc>
                <a:spcPts val="5761"/>
              </a:lnSpc>
            </a:pPr>
            <a:r>
              <a:rPr lang="en-US" sz="4115">
                <a:solidFill>
                  <a:srgbClr val="000000"/>
                </a:solidFill>
                <a:latin typeface="Public Sans"/>
                <a:ea typeface="Public Sans"/>
                <a:cs typeface="Public Sans"/>
                <a:sym typeface="Public Sans"/>
              </a:rPr>
              <a:t>Create a Data Lake using Microsoft Azure Data Lake to store all raw, unstructured data from sensors and plant monitoring systems.</a:t>
            </a:r>
          </a:p>
          <a:p>
            <a:pPr algn="just">
              <a:lnSpc>
                <a:spcPts val="5761"/>
              </a:lnSpc>
            </a:pPr>
          </a:p>
        </p:txBody>
      </p:sp>
      <p:sp>
        <p:nvSpPr>
          <p:cNvPr name="TextBox 19" id="19"/>
          <p:cNvSpPr txBox="true"/>
          <p:nvPr/>
        </p:nvSpPr>
        <p:spPr>
          <a:xfrm rot="0">
            <a:off x="6797146" y="851649"/>
            <a:ext cx="9435611" cy="981075"/>
          </a:xfrm>
          <a:prstGeom prst="rect">
            <a:avLst/>
          </a:prstGeom>
        </p:spPr>
        <p:txBody>
          <a:bodyPr anchor="t" rtlCol="false" tIns="0" lIns="0" bIns="0" rIns="0">
            <a:spAutoFit/>
          </a:bodyPr>
          <a:lstStyle/>
          <a:p>
            <a:pPr algn="l">
              <a:lnSpc>
                <a:spcPts val="3839"/>
              </a:lnSpc>
            </a:pPr>
            <a:r>
              <a:rPr lang="en-US" b="true" sz="3199">
                <a:solidFill>
                  <a:srgbClr val="060644"/>
                </a:solidFill>
                <a:latin typeface="Public Sans Bold"/>
                <a:ea typeface="Public Sans Bold"/>
                <a:cs typeface="Public Sans Bold"/>
                <a:sym typeface="Public Sans Bold"/>
              </a:rPr>
              <a:t>1- DATA COLLECTION AND INFRASTRUCTURE DESIGN IMPLEMENT DATA WAREHOUSE </a:t>
            </a:r>
          </a:p>
        </p:txBody>
      </p:sp>
      <p:sp>
        <p:nvSpPr>
          <p:cNvPr name="TextBox 20" id="20"/>
          <p:cNvSpPr txBox="true"/>
          <p:nvPr/>
        </p:nvSpPr>
        <p:spPr>
          <a:xfrm rot="0">
            <a:off x="7562431" y="6042079"/>
            <a:ext cx="8846448" cy="3611625"/>
          </a:xfrm>
          <a:prstGeom prst="rect">
            <a:avLst/>
          </a:prstGeom>
        </p:spPr>
        <p:txBody>
          <a:bodyPr anchor="t" rtlCol="false" tIns="0" lIns="0" bIns="0" rIns="0">
            <a:spAutoFit/>
          </a:bodyPr>
          <a:lstStyle/>
          <a:p>
            <a:pPr algn="just">
              <a:lnSpc>
                <a:spcPts val="5761"/>
              </a:lnSpc>
            </a:pPr>
            <a:r>
              <a:rPr lang="en-US" sz="4115">
                <a:solidFill>
                  <a:srgbClr val="000000"/>
                </a:solidFill>
                <a:latin typeface="Public Sans"/>
                <a:ea typeface="Public Sans"/>
                <a:cs typeface="Public Sans"/>
                <a:sym typeface="Public Sans"/>
              </a:rPr>
              <a:t>Design a database using SQL Server to store structured data such as product quality and equipment performance data</a:t>
            </a:r>
          </a:p>
          <a:p>
            <a:pPr algn="just">
              <a:lnSpc>
                <a:spcPts val="5761"/>
              </a:lnSpc>
            </a:pP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9FAFA"/>
        </a:solidFill>
      </p:bgPr>
    </p:bg>
    <p:spTree>
      <p:nvGrpSpPr>
        <p:cNvPr id="1" name=""/>
        <p:cNvGrpSpPr/>
        <p:nvPr/>
      </p:nvGrpSpPr>
      <p:grpSpPr>
        <a:xfrm>
          <a:off x="0" y="0"/>
          <a:ext cx="0" cy="0"/>
          <a:chOff x="0" y="0"/>
          <a:chExt cx="0" cy="0"/>
        </a:xfrm>
      </p:grpSpPr>
      <p:grpSp>
        <p:nvGrpSpPr>
          <p:cNvPr name="Group 2" id="2"/>
          <p:cNvGrpSpPr/>
          <p:nvPr/>
        </p:nvGrpSpPr>
        <p:grpSpPr>
          <a:xfrm rot="0">
            <a:off x="0" y="320805"/>
            <a:ext cx="18288000" cy="9645390"/>
            <a:chOff x="0" y="0"/>
            <a:chExt cx="1541097" cy="812800"/>
          </a:xfrm>
        </p:grpSpPr>
        <p:sp>
          <p:nvSpPr>
            <p:cNvPr name="Freeform 3" id="3"/>
            <p:cNvSpPr/>
            <p:nvPr/>
          </p:nvSpPr>
          <p:spPr>
            <a:xfrm flipH="false" flipV="false" rot="0">
              <a:off x="0" y="0"/>
              <a:ext cx="1541098" cy="812800"/>
            </a:xfrm>
            <a:custGeom>
              <a:avLst/>
              <a:gdLst/>
              <a:ahLst/>
              <a:cxnLst/>
              <a:rect r="r" b="b" t="t" l="l"/>
              <a:pathLst>
                <a:path h="812800" w="1541098">
                  <a:moveTo>
                    <a:pt x="0" y="0"/>
                  </a:moveTo>
                  <a:lnTo>
                    <a:pt x="1541098" y="0"/>
                  </a:lnTo>
                  <a:lnTo>
                    <a:pt x="1541098" y="812800"/>
                  </a:lnTo>
                  <a:lnTo>
                    <a:pt x="0" y="812800"/>
                  </a:lnTo>
                  <a:close/>
                </a:path>
              </a:pathLst>
            </a:custGeom>
            <a:blipFill>
              <a:blip r:embed="rId2"/>
              <a:stretch>
                <a:fillRect l="-1962" t="0" r="-1962" b="0"/>
              </a:stretch>
            </a:blipFill>
          </p:spPr>
        </p:sp>
      </p:gr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9FAFA"/>
        </a:solidFill>
      </p:bgPr>
    </p:bg>
    <p:spTree>
      <p:nvGrpSpPr>
        <p:cNvPr id="1" name=""/>
        <p:cNvGrpSpPr/>
        <p:nvPr/>
      </p:nvGrpSpPr>
      <p:grpSpPr>
        <a:xfrm>
          <a:off x="0" y="0"/>
          <a:ext cx="0" cy="0"/>
          <a:chOff x="0" y="0"/>
          <a:chExt cx="0" cy="0"/>
        </a:xfrm>
      </p:grpSpPr>
      <p:grpSp>
        <p:nvGrpSpPr>
          <p:cNvPr name="Group 2" id="2"/>
          <p:cNvGrpSpPr/>
          <p:nvPr/>
        </p:nvGrpSpPr>
        <p:grpSpPr>
          <a:xfrm rot="0">
            <a:off x="0" y="320805"/>
            <a:ext cx="18288000" cy="9645390"/>
            <a:chOff x="0" y="0"/>
            <a:chExt cx="1541097" cy="812800"/>
          </a:xfrm>
        </p:grpSpPr>
        <p:sp>
          <p:nvSpPr>
            <p:cNvPr name="Freeform 3" id="3"/>
            <p:cNvSpPr/>
            <p:nvPr/>
          </p:nvSpPr>
          <p:spPr>
            <a:xfrm flipH="false" flipV="false" rot="0">
              <a:off x="0" y="0"/>
              <a:ext cx="1541098" cy="812800"/>
            </a:xfrm>
            <a:custGeom>
              <a:avLst/>
              <a:gdLst/>
              <a:ahLst/>
              <a:cxnLst/>
              <a:rect r="r" b="b" t="t" l="l"/>
              <a:pathLst>
                <a:path h="812800" w="1541098">
                  <a:moveTo>
                    <a:pt x="0" y="0"/>
                  </a:moveTo>
                  <a:lnTo>
                    <a:pt x="1541098" y="0"/>
                  </a:lnTo>
                  <a:lnTo>
                    <a:pt x="1541098" y="812800"/>
                  </a:lnTo>
                  <a:lnTo>
                    <a:pt x="0" y="812800"/>
                  </a:lnTo>
                  <a:close/>
                </a:path>
              </a:pathLst>
            </a:custGeom>
            <a:blipFill>
              <a:blip r:embed="rId2"/>
              <a:stretch>
                <a:fillRect l="-1962" t="0" r="-1962" b="0"/>
              </a:stretch>
            </a:blipFill>
          </p:spPr>
        </p:sp>
      </p:gr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F9FAFA"/>
        </a:solidFill>
      </p:bgPr>
    </p:bg>
    <p:spTree>
      <p:nvGrpSpPr>
        <p:cNvPr id="1" name=""/>
        <p:cNvGrpSpPr/>
        <p:nvPr/>
      </p:nvGrpSpPr>
      <p:grpSpPr>
        <a:xfrm>
          <a:off x="0" y="0"/>
          <a:ext cx="0" cy="0"/>
          <a:chOff x="0" y="0"/>
          <a:chExt cx="0" cy="0"/>
        </a:xfrm>
      </p:grpSpPr>
      <p:grpSp>
        <p:nvGrpSpPr>
          <p:cNvPr name="Group 2" id="2"/>
          <p:cNvGrpSpPr/>
          <p:nvPr/>
        </p:nvGrpSpPr>
        <p:grpSpPr>
          <a:xfrm rot="0">
            <a:off x="0" y="320805"/>
            <a:ext cx="18288000" cy="9645390"/>
            <a:chOff x="0" y="0"/>
            <a:chExt cx="1541097" cy="812800"/>
          </a:xfrm>
        </p:grpSpPr>
        <p:sp>
          <p:nvSpPr>
            <p:cNvPr name="Freeform 3" id="3"/>
            <p:cNvSpPr/>
            <p:nvPr/>
          </p:nvSpPr>
          <p:spPr>
            <a:xfrm flipH="false" flipV="false" rot="0">
              <a:off x="0" y="0"/>
              <a:ext cx="1541098" cy="812800"/>
            </a:xfrm>
            <a:custGeom>
              <a:avLst/>
              <a:gdLst/>
              <a:ahLst/>
              <a:cxnLst/>
              <a:rect r="r" b="b" t="t" l="l"/>
              <a:pathLst>
                <a:path h="812800" w="1541098">
                  <a:moveTo>
                    <a:pt x="0" y="0"/>
                  </a:moveTo>
                  <a:lnTo>
                    <a:pt x="1541098" y="0"/>
                  </a:lnTo>
                  <a:lnTo>
                    <a:pt x="1541098" y="812800"/>
                  </a:lnTo>
                  <a:lnTo>
                    <a:pt x="0" y="812800"/>
                  </a:lnTo>
                  <a:close/>
                </a:path>
              </a:pathLst>
            </a:custGeom>
            <a:blipFill>
              <a:blip r:embed="rId2"/>
              <a:stretch>
                <a:fillRect l="-1962" t="0" r="-1962" b="0"/>
              </a:stretch>
            </a:blipFill>
          </p:spPr>
        </p:sp>
      </p:gr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F9FAFA"/>
        </a:solidFill>
      </p:bgPr>
    </p:bg>
    <p:spTree>
      <p:nvGrpSpPr>
        <p:cNvPr id="1" name=""/>
        <p:cNvGrpSpPr/>
        <p:nvPr/>
      </p:nvGrpSpPr>
      <p:grpSpPr>
        <a:xfrm>
          <a:off x="0" y="0"/>
          <a:ext cx="0" cy="0"/>
          <a:chOff x="0" y="0"/>
          <a:chExt cx="0" cy="0"/>
        </a:xfrm>
      </p:grpSpPr>
      <p:grpSp>
        <p:nvGrpSpPr>
          <p:cNvPr name="Group 2" id="2"/>
          <p:cNvGrpSpPr/>
          <p:nvPr/>
        </p:nvGrpSpPr>
        <p:grpSpPr>
          <a:xfrm rot="0">
            <a:off x="0" y="320805"/>
            <a:ext cx="18288000" cy="9645390"/>
            <a:chOff x="0" y="0"/>
            <a:chExt cx="1541097" cy="812800"/>
          </a:xfrm>
        </p:grpSpPr>
        <p:sp>
          <p:nvSpPr>
            <p:cNvPr name="Freeform 3" id="3"/>
            <p:cNvSpPr/>
            <p:nvPr/>
          </p:nvSpPr>
          <p:spPr>
            <a:xfrm flipH="false" flipV="false" rot="0">
              <a:off x="0" y="0"/>
              <a:ext cx="1541098" cy="812800"/>
            </a:xfrm>
            <a:custGeom>
              <a:avLst/>
              <a:gdLst/>
              <a:ahLst/>
              <a:cxnLst/>
              <a:rect r="r" b="b" t="t" l="l"/>
              <a:pathLst>
                <a:path h="812800" w="1541098">
                  <a:moveTo>
                    <a:pt x="0" y="0"/>
                  </a:moveTo>
                  <a:lnTo>
                    <a:pt x="1541098" y="0"/>
                  </a:lnTo>
                  <a:lnTo>
                    <a:pt x="1541098" y="812800"/>
                  </a:lnTo>
                  <a:lnTo>
                    <a:pt x="0" y="812800"/>
                  </a:lnTo>
                  <a:close/>
                </a:path>
              </a:pathLst>
            </a:custGeom>
            <a:blipFill>
              <a:blip r:embed="rId2"/>
              <a:stretch>
                <a:fillRect l="-1962" t="0" r="-1962" b="0"/>
              </a:stretch>
            </a:blipFill>
          </p:spPr>
        </p:sp>
      </p:gr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F9FAFA"/>
        </a:solidFill>
      </p:bgPr>
    </p:bg>
    <p:spTree>
      <p:nvGrpSpPr>
        <p:cNvPr id="1" name=""/>
        <p:cNvGrpSpPr/>
        <p:nvPr/>
      </p:nvGrpSpPr>
      <p:grpSpPr>
        <a:xfrm>
          <a:off x="0" y="0"/>
          <a:ext cx="0" cy="0"/>
          <a:chOff x="0" y="0"/>
          <a:chExt cx="0" cy="0"/>
        </a:xfrm>
      </p:grpSpPr>
      <p:grpSp>
        <p:nvGrpSpPr>
          <p:cNvPr name="Group 2" id="2"/>
          <p:cNvGrpSpPr/>
          <p:nvPr/>
        </p:nvGrpSpPr>
        <p:grpSpPr>
          <a:xfrm rot="0">
            <a:off x="0" y="320805"/>
            <a:ext cx="18288000" cy="9645390"/>
            <a:chOff x="0" y="0"/>
            <a:chExt cx="1541097" cy="812800"/>
          </a:xfrm>
        </p:grpSpPr>
        <p:sp>
          <p:nvSpPr>
            <p:cNvPr name="Freeform 3" id="3"/>
            <p:cNvSpPr/>
            <p:nvPr/>
          </p:nvSpPr>
          <p:spPr>
            <a:xfrm flipH="false" flipV="false" rot="0">
              <a:off x="0" y="0"/>
              <a:ext cx="1541098" cy="812800"/>
            </a:xfrm>
            <a:custGeom>
              <a:avLst/>
              <a:gdLst/>
              <a:ahLst/>
              <a:cxnLst/>
              <a:rect r="r" b="b" t="t" l="l"/>
              <a:pathLst>
                <a:path h="812800" w="1541098">
                  <a:moveTo>
                    <a:pt x="0" y="0"/>
                  </a:moveTo>
                  <a:lnTo>
                    <a:pt x="1541098" y="0"/>
                  </a:lnTo>
                  <a:lnTo>
                    <a:pt x="1541098" y="812800"/>
                  </a:lnTo>
                  <a:lnTo>
                    <a:pt x="0" y="812800"/>
                  </a:lnTo>
                  <a:close/>
                </a:path>
              </a:pathLst>
            </a:custGeom>
            <a:blipFill>
              <a:blip r:embed="rId2"/>
              <a:stretch>
                <a:fillRect l="-1962" t="0" r="-1962" b="0"/>
              </a:stretch>
            </a:blipFill>
          </p:spPr>
        </p:sp>
      </p:gr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Freeform 2" id="2"/>
          <p:cNvSpPr/>
          <p:nvPr/>
        </p:nvSpPr>
        <p:spPr>
          <a:xfrm flipH="true" flipV="true" rot="0">
            <a:off x="-3777" y="0"/>
            <a:ext cx="1346949" cy="2693898"/>
          </a:xfrm>
          <a:custGeom>
            <a:avLst/>
            <a:gdLst/>
            <a:ahLst/>
            <a:cxnLst/>
            <a:rect r="r" b="b" t="t" l="l"/>
            <a:pathLst>
              <a:path h="2693898" w="1346949">
                <a:moveTo>
                  <a:pt x="1346948" y="2693898"/>
                </a:moveTo>
                <a:lnTo>
                  <a:pt x="0" y="2693898"/>
                </a:lnTo>
                <a:lnTo>
                  <a:pt x="0" y="0"/>
                </a:lnTo>
                <a:lnTo>
                  <a:pt x="1346948" y="0"/>
                </a:lnTo>
                <a:lnTo>
                  <a:pt x="1346948" y="2693898"/>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5400000">
            <a:off x="10659239" y="2658239"/>
            <a:ext cx="10287000" cy="4970522"/>
          </a:xfrm>
          <a:custGeom>
            <a:avLst/>
            <a:gdLst/>
            <a:ahLst/>
            <a:cxnLst/>
            <a:rect r="r" b="b" t="t" l="l"/>
            <a:pathLst>
              <a:path h="4970522" w="10287000">
                <a:moveTo>
                  <a:pt x="0" y="0"/>
                </a:moveTo>
                <a:lnTo>
                  <a:pt x="10287000" y="0"/>
                </a:lnTo>
                <a:lnTo>
                  <a:pt x="10287000" y="4970522"/>
                </a:lnTo>
                <a:lnTo>
                  <a:pt x="0" y="4970522"/>
                </a:lnTo>
                <a:lnTo>
                  <a:pt x="0" y="0"/>
                </a:lnTo>
                <a:close/>
              </a:path>
            </a:pathLst>
          </a:custGeom>
          <a:blipFill>
            <a:blip r:embed="rId4"/>
            <a:stretch>
              <a:fillRect l="0" t="-22106" r="0" b="-14557"/>
            </a:stretch>
          </a:blipFill>
        </p:spPr>
      </p:sp>
      <p:sp>
        <p:nvSpPr>
          <p:cNvPr name="Freeform 4" id="4"/>
          <p:cNvSpPr/>
          <p:nvPr/>
        </p:nvSpPr>
        <p:spPr>
          <a:xfrm flipH="false" flipV="true" rot="0">
            <a:off x="16941051" y="0"/>
            <a:ext cx="1346949" cy="2693898"/>
          </a:xfrm>
          <a:custGeom>
            <a:avLst/>
            <a:gdLst/>
            <a:ahLst/>
            <a:cxnLst/>
            <a:rect r="r" b="b" t="t" l="l"/>
            <a:pathLst>
              <a:path h="2693898" w="1346949">
                <a:moveTo>
                  <a:pt x="0" y="2693898"/>
                </a:moveTo>
                <a:lnTo>
                  <a:pt x="1346949" y="2693898"/>
                </a:lnTo>
                <a:lnTo>
                  <a:pt x="1346949" y="0"/>
                </a:lnTo>
                <a:lnTo>
                  <a:pt x="0" y="0"/>
                </a:lnTo>
                <a:lnTo>
                  <a:pt x="0" y="2693898"/>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5" id="5"/>
          <p:cNvSpPr/>
          <p:nvPr/>
        </p:nvSpPr>
        <p:spPr>
          <a:xfrm flipH="true">
            <a:off x="669697" y="9713627"/>
            <a:ext cx="1947686" cy="0"/>
          </a:xfrm>
          <a:prstGeom prst="line">
            <a:avLst/>
          </a:prstGeom>
          <a:ln cap="flat" w="47625">
            <a:solidFill>
              <a:srgbClr val="02084B"/>
            </a:solidFill>
            <a:prstDash val="solid"/>
            <a:headEnd type="none" len="sm" w="sm"/>
            <a:tailEnd type="none" len="sm" w="sm"/>
          </a:ln>
        </p:spPr>
      </p:sp>
      <p:sp>
        <p:nvSpPr>
          <p:cNvPr name="AutoShape 6" id="6"/>
          <p:cNvSpPr/>
          <p:nvPr/>
        </p:nvSpPr>
        <p:spPr>
          <a:xfrm>
            <a:off x="645884" y="7795304"/>
            <a:ext cx="0" cy="1942136"/>
          </a:xfrm>
          <a:prstGeom prst="line">
            <a:avLst/>
          </a:prstGeom>
          <a:ln cap="flat" w="47625">
            <a:solidFill>
              <a:srgbClr val="02084B"/>
            </a:solidFill>
            <a:prstDash val="solid"/>
            <a:headEnd type="none" len="sm" w="sm"/>
            <a:tailEnd type="none" len="sm" w="sm"/>
          </a:ln>
        </p:spPr>
      </p:sp>
      <p:sp>
        <p:nvSpPr>
          <p:cNvPr name="TextBox 7" id="7"/>
          <p:cNvSpPr txBox="true"/>
          <p:nvPr/>
        </p:nvSpPr>
        <p:spPr>
          <a:xfrm rot="0">
            <a:off x="1626682" y="292214"/>
            <a:ext cx="9337723" cy="1054735"/>
          </a:xfrm>
          <a:prstGeom prst="rect">
            <a:avLst/>
          </a:prstGeom>
        </p:spPr>
        <p:txBody>
          <a:bodyPr anchor="t" rtlCol="false" tIns="0" lIns="0" bIns="0" rIns="0">
            <a:spAutoFit/>
          </a:bodyPr>
          <a:lstStyle/>
          <a:p>
            <a:pPr algn="ctr">
              <a:lnSpc>
                <a:spcPts val="8539"/>
              </a:lnSpc>
            </a:pPr>
            <a:r>
              <a:rPr lang="en-US" b="true" sz="6099">
                <a:solidFill>
                  <a:srgbClr val="060644"/>
                </a:solidFill>
                <a:latin typeface="Public Sans Bold"/>
                <a:ea typeface="Public Sans Bold"/>
                <a:cs typeface="Public Sans Bold"/>
                <a:sym typeface="Public Sans Bold"/>
              </a:rPr>
              <a:t>PROBLEM STATEMENT</a:t>
            </a:r>
          </a:p>
        </p:txBody>
      </p:sp>
      <p:sp>
        <p:nvSpPr>
          <p:cNvPr name="TextBox 8" id="8"/>
          <p:cNvSpPr txBox="true"/>
          <p:nvPr/>
        </p:nvSpPr>
        <p:spPr>
          <a:xfrm rot="0">
            <a:off x="417217" y="2627223"/>
            <a:ext cx="12594802" cy="5797355"/>
          </a:xfrm>
          <a:prstGeom prst="rect">
            <a:avLst/>
          </a:prstGeom>
        </p:spPr>
        <p:txBody>
          <a:bodyPr anchor="t" rtlCol="false" tIns="0" lIns="0" bIns="0" rIns="0">
            <a:spAutoFit/>
          </a:bodyPr>
          <a:lstStyle/>
          <a:p>
            <a:pPr algn="ctr" rtl="true">
              <a:lnSpc>
                <a:spcPts val="5163"/>
              </a:lnSpc>
              <a:spcBef>
                <a:spcPct val="0"/>
              </a:spcBef>
            </a:pPr>
            <a:r>
              <a:rPr lang="en-US" b="true" sz="3688">
                <a:solidFill>
                  <a:srgbClr val="060644"/>
                </a:solidFill>
                <a:latin typeface="Open Sans Bold"/>
                <a:ea typeface="Open Sans Bold"/>
                <a:cs typeface="Open Sans Bold"/>
                <a:sym typeface="Open Sans Bold"/>
              </a:rPr>
              <a:t>Manufacturing plants face a continuous challenge in improving product quality and reducing non-compliant production. This waste leads to significant financial losses and negatively impacts the plant's overall efficiency. With the increasing complexity of production processes and the variety of variables affecting quality, it becomes difficult for supervisors and manufacturers to identify patterns and influencing factors early enough</a:t>
            </a:r>
            <a:r>
              <a:rPr lang="ar-EG" b="true" sz="3688">
                <a:solidFill>
                  <a:srgbClr val="060644"/>
                </a:solidFill>
                <a:latin typeface="Open Sans Bold"/>
                <a:ea typeface="Open Sans Bold"/>
                <a:cs typeface="Open Sans Bold"/>
                <a:sym typeface="Open Sans Bold"/>
                <a:rtl val="true"/>
              </a:rPr>
              <a:t>.</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F9FAFA"/>
        </a:solidFill>
      </p:bgPr>
    </p:bg>
    <p:spTree>
      <p:nvGrpSpPr>
        <p:cNvPr id="1" name=""/>
        <p:cNvGrpSpPr/>
        <p:nvPr/>
      </p:nvGrpSpPr>
      <p:grpSpPr>
        <a:xfrm>
          <a:off x="0" y="0"/>
          <a:ext cx="0" cy="0"/>
          <a:chOff x="0" y="0"/>
          <a:chExt cx="0" cy="0"/>
        </a:xfrm>
      </p:grpSpPr>
      <p:grpSp>
        <p:nvGrpSpPr>
          <p:cNvPr name="Group 2" id="2"/>
          <p:cNvGrpSpPr/>
          <p:nvPr/>
        </p:nvGrpSpPr>
        <p:grpSpPr>
          <a:xfrm rot="0">
            <a:off x="0" y="320805"/>
            <a:ext cx="18288000" cy="9645390"/>
            <a:chOff x="0" y="0"/>
            <a:chExt cx="1541097" cy="812800"/>
          </a:xfrm>
        </p:grpSpPr>
        <p:sp>
          <p:nvSpPr>
            <p:cNvPr name="Freeform 3" id="3"/>
            <p:cNvSpPr/>
            <p:nvPr/>
          </p:nvSpPr>
          <p:spPr>
            <a:xfrm flipH="false" flipV="false" rot="0">
              <a:off x="0" y="0"/>
              <a:ext cx="1541098" cy="812800"/>
            </a:xfrm>
            <a:custGeom>
              <a:avLst/>
              <a:gdLst/>
              <a:ahLst/>
              <a:cxnLst/>
              <a:rect r="r" b="b" t="t" l="l"/>
              <a:pathLst>
                <a:path h="812800" w="1541098">
                  <a:moveTo>
                    <a:pt x="0" y="0"/>
                  </a:moveTo>
                  <a:lnTo>
                    <a:pt x="1541098" y="0"/>
                  </a:lnTo>
                  <a:lnTo>
                    <a:pt x="1541098" y="812800"/>
                  </a:lnTo>
                  <a:lnTo>
                    <a:pt x="0" y="812800"/>
                  </a:lnTo>
                  <a:close/>
                </a:path>
              </a:pathLst>
            </a:custGeom>
            <a:blipFill>
              <a:blip r:embed="rId2"/>
              <a:stretch>
                <a:fillRect l="-1962" t="0" r="-1962" b="0"/>
              </a:stretch>
            </a:blipFill>
          </p:spPr>
        </p:sp>
      </p:gr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F9FAFA"/>
        </a:solidFill>
      </p:bgPr>
    </p:bg>
    <p:spTree>
      <p:nvGrpSpPr>
        <p:cNvPr id="1" name=""/>
        <p:cNvGrpSpPr/>
        <p:nvPr/>
      </p:nvGrpSpPr>
      <p:grpSpPr>
        <a:xfrm>
          <a:off x="0" y="0"/>
          <a:ext cx="0" cy="0"/>
          <a:chOff x="0" y="0"/>
          <a:chExt cx="0" cy="0"/>
        </a:xfrm>
      </p:grpSpPr>
      <p:grpSp>
        <p:nvGrpSpPr>
          <p:cNvPr name="Group 2" id="2"/>
          <p:cNvGrpSpPr/>
          <p:nvPr/>
        </p:nvGrpSpPr>
        <p:grpSpPr>
          <a:xfrm rot="0">
            <a:off x="0" y="320805"/>
            <a:ext cx="18288000" cy="9645390"/>
            <a:chOff x="0" y="0"/>
            <a:chExt cx="1541097" cy="812800"/>
          </a:xfrm>
        </p:grpSpPr>
        <p:sp>
          <p:nvSpPr>
            <p:cNvPr name="Freeform 3" id="3"/>
            <p:cNvSpPr/>
            <p:nvPr/>
          </p:nvSpPr>
          <p:spPr>
            <a:xfrm flipH="false" flipV="false" rot="0">
              <a:off x="0" y="0"/>
              <a:ext cx="1541098" cy="812800"/>
            </a:xfrm>
            <a:custGeom>
              <a:avLst/>
              <a:gdLst/>
              <a:ahLst/>
              <a:cxnLst/>
              <a:rect r="r" b="b" t="t" l="l"/>
              <a:pathLst>
                <a:path h="812800" w="1541098">
                  <a:moveTo>
                    <a:pt x="0" y="0"/>
                  </a:moveTo>
                  <a:lnTo>
                    <a:pt x="1541098" y="0"/>
                  </a:lnTo>
                  <a:lnTo>
                    <a:pt x="1541098" y="812800"/>
                  </a:lnTo>
                  <a:lnTo>
                    <a:pt x="0" y="812800"/>
                  </a:lnTo>
                  <a:close/>
                </a:path>
              </a:pathLst>
            </a:custGeom>
            <a:blipFill>
              <a:blip r:embed="rId2"/>
              <a:stretch>
                <a:fillRect l="-1962" t="0" r="-1962" b="0"/>
              </a:stretch>
            </a:blipFill>
          </p:spPr>
        </p:sp>
      </p:gr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grpSp>
        <p:nvGrpSpPr>
          <p:cNvPr name="Group 2" id="2"/>
          <p:cNvGrpSpPr/>
          <p:nvPr/>
        </p:nvGrpSpPr>
        <p:grpSpPr>
          <a:xfrm rot="0">
            <a:off x="16408880" y="8490744"/>
            <a:ext cx="1554673" cy="1554673"/>
            <a:chOff x="0" y="0"/>
            <a:chExt cx="2072897" cy="2072897"/>
          </a:xfrm>
        </p:grpSpPr>
        <p:grpSp>
          <p:nvGrpSpPr>
            <p:cNvPr name="Group 3" id="3"/>
            <p:cNvGrpSpPr/>
            <p:nvPr/>
          </p:nvGrpSpPr>
          <p:grpSpPr>
            <a:xfrm rot="-2700000">
              <a:off x="483157" y="483157"/>
              <a:ext cx="1106584" cy="1106584"/>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02084B"/>
              </a:solidFill>
            </p:spPr>
          </p:sp>
          <p:sp>
            <p:nvSpPr>
              <p:cNvPr name="TextBox 5" id="5"/>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2700000">
              <a:off x="303569" y="303569"/>
              <a:ext cx="1465759" cy="1465759"/>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000000">
                  <a:alpha val="0"/>
                </a:srgbClr>
              </a:solidFill>
              <a:ln w="57150" cap="sq">
                <a:solidFill>
                  <a:srgbClr val="02084B"/>
                </a:solidFill>
                <a:prstDash val="solid"/>
                <a:miter/>
              </a:ln>
            </p:spPr>
          </p:sp>
          <p:sp>
            <p:nvSpPr>
              <p:cNvPr name="TextBox 8" id="8"/>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grpSp>
      <p:sp>
        <p:nvSpPr>
          <p:cNvPr name="AutoShape 9" id="9"/>
          <p:cNvSpPr/>
          <p:nvPr/>
        </p:nvSpPr>
        <p:spPr>
          <a:xfrm rot="-5399999">
            <a:off x="16257015" y="7295602"/>
            <a:ext cx="1858401" cy="0"/>
          </a:xfrm>
          <a:prstGeom prst="line">
            <a:avLst/>
          </a:prstGeom>
          <a:ln cap="flat" w="47625">
            <a:solidFill>
              <a:srgbClr val="02084B"/>
            </a:solidFill>
            <a:prstDash val="solid"/>
            <a:headEnd type="none" len="sm" w="sm"/>
            <a:tailEnd type="none" len="sm" w="sm"/>
          </a:ln>
        </p:spPr>
      </p:sp>
      <p:sp>
        <p:nvSpPr>
          <p:cNvPr name="Freeform 10" id="10"/>
          <p:cNvSpPr/>
          <p:nvPr/>
        </p:nvSpPr>
        <p:spPr>
          <a:xfrm flipH="false" flipV="false" rot="-5400000">
            <a:off x="16267577" y="-673474"/>
            <a:ext cx="1346949" cy="2693898"/>
          </a:xfrm>
          <a:custGeom>
            <a:avLst/>
            <a:gdLst/>
            <a:ahLst/>
            <a:cxnLst/>
            <a:rect r="r" b="b" t="t" l="l"/>
            <a:pathLst>
              <a:path h="2693898" w="1346949">
                <a:moveTo>
                  <a:pt x="0" y="0"/>
                </a:moveTo>
                <a:lnTo>
                  <a:pt x="1346949" y="0"/>
                </a:lnTo>
                <a:lnTo>
                  <a:pt x="1346949" y="2693897"/>
                </a:lnTo>
                <a:lnTo>
                  <a:pt x="0" y="269389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1" id="11"/>
          <p:cNvGrpSpPr/>
          <p:nvPr/>
        </p:nvGrpSpPr>
        <p:grpSpPr>
          <a:xfrm rot="0">
            <a:off x="6054541" y="2468916"/>
            <a:ext cx="530648" cy="530648"/>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42C79"/>
            </a:solidFill>
          </p:spPr>
        </p:sp>
        <p:sp>
          <p:nvSpPr>
            <p:cNvPr name="TextBox 13" id="13"/>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6141461" y="6004340"/>
            <a:ext cx="530648" cy="530648"/>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42C79"/>
            </a:solidFill>
          </p:spPr>
        </p:sp>
        <p:sp>
          <p:nvSpPr>
            <p:cNvPr name="TextBox 16" id="16"/>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7" id="17"/>
          <p:cNvSpPr/>
          <p:nvPr/>
        </p:nvSpPr>
        <p:spPr>
          <a:xfrm flipH="false" flipV="false" rot="0">
            <a:off x="0" y="0"/>
            <a:ext cx="4645332" cy="10287000"/>
          </a:xfrm>
          <a:custGeom>
            <a:avLst/>
            <a:gdLst/>
            <a:ahLst/>
            <a:cxnLst/>
            <a:rect r="r" b="b" t="t" l="l"/>
            <a:pathLst>
              <a:path h="10287000" w="4645332">
                <a:moveTo>
                  <a:pt x="0" y="0"/>
                </a:moveTo>
                <a:lnTo>
                  <a:pt x="4645332" y="0"/>
                </a:lnTo>
                <a:lnTo>
                  <a:pt x="4645332" y="10287000"/>
                </a:lnTo>
                <a:lnTo>
                  <a:pt x="0" y="10287000"/>
                </a:lnTo>
                <a:lnTo>
                  <a:pt x="0" y="0"/>
                </a:lnTo>
                <a:close/>
              </a:path>
            </a:pathLst>
          </a:custGeom>
          <a:blipFill>
            <a:blip r:embed="rId4"/>
            <a:stretch>
              <a:fillRect l="0" t="-27600" r="0" b="-44427"/>
            </a:stretch>
          </a:blipFill>
        </p:spPr>
      </p:sp>
      <p:sp>
        <p:nvSpPr>
          <p:cNvPr name="TextBox 18" id="18"/>
          <p:cNvSpPr txBox="true"/>
          <p:nvPr/>
        </p:nvSpPr>
        <p:spPr>
          <a:xfrm rot="0">
            <a:off x="6906746" y="2392716"/>
            <a:ext cx="8846448" cy="3611625"/>
          </a:xfrm>
          <a:prstGeom prst="rect">
            <a:avLst/>
          </a:prstGeom>
        </p:spPr>
        <p:txBody>
          <a:bodyPr anchor="t" rtlCol="false" tIns="0" lIns="0" bIns="0" rIns="0">
            <a:spAutoFit/>
          </a:bodyPr>
          <a:lstStyle/>
          <a:p>
            <a:pPr algn="just">
              <a:lnSpc>
                <a:spcPts val="5761"/>
              </a:lnSpc>
            </a:pPr>
            <a:r>
              <a:rPr lang="en-US" sz="4115">
                <a:solidFill>
                  <a:srgbClr val="000000"/>
                </a:solidFill>
                <a:latin typeface="Public Sans"/>
                <a:ea typeface="Public Sans"/>
                <a:cs typeface="Public Sans"/>
                <a:sym typeface="Public Sans"/>
              </a:rPr>
              <a:t>Develop machine learning models with Azure Machine Learning to analyze large datasets and detect patterns leading to defects.</a:t>
            </a:r>
          </a:p>
          <a:p>
            <a:pPr algn="just">
              <a:lnSpc>
                <a:spcPts val="5761"/>
              </a:lnSpc>
            </a:pPr>
          </a:p>
        </p:txBody>
      </p:sp>
      <p:sp>
        <p:nvSpPr>
          <p:cNvPr name="TextBox 19" id="19"/>
          <p:cNvSpPr txBox="true"/>
          <p:nvPr/>
        </p:nvSpPr>
        <p:spPr>
          <a:xfrm rot="0">
            <a:off x="6141461" y="737710"/>
            <a:ext cx="9435611" cy="981075"/>
          </a:xfrm>
          <a:prstGeom prst="rect">
            <a:avLst/>
          </a:prstGeom>
        </p:spPr>
        <p:txBody>
          <a:bodyPr anchor="t" rtlCol="false" tIns="0" lIns="0" bIns="0" rIns="0">
            <a:spAutoFit/>
          </a:bodyPr>
          <a:lstStyle/>
          <a:p>
            <a:pPr algn="l">
              <a:lnSpc>
                <a:spcPts val="3839"/>
              </a:lnSpc>
            </a:pPr>
            <a:r>
              <a:rPr lang="en-US" b="true" sz="3199">
                <a:solidFill>
                  <a:srgbClr val="060644"/>
                </a:solidFill>
                <a:latin typeface="Public Sans Bold"/>
                <a:ea typeface="Public Sans Bold"/>
                <a:cs typeface="Public Sans Bold"/>
                <a:sym typeface="Public Sans Bold"/>
              </a:rPr>
              <a:t> 2- MACHINE LEARNING AND PREDICTIVE ANALYTICS     DEVELOPMENT</a:t>
            </a:r>
          </a:p>
        </p:txBody>
      </p:sp>
      <p:sp>
        <p:nvSpPr>
          <p:cNvPr name="TextBox 20" id="20"/>
          <p:cNvSpPr txBox="true"/>
          <p:nvPr/>
        </p:nvSpPr>
        <p:spPr>
          <a:xfrm rot="0">
            <a:off x="6906746" y="5928140"/>
            <a:ext cx="8846448" cy="3611625"/>
          </a:xfrm>
          <a:prstGeom prst="rect">
            <a:avLst/>
          </a:prstGeom>
        </p:spPr>
        <p:txBody>
          <a:bodyPr anchor="t" rtlCol="false" tIns="0" lIns="0" bIns="0" rIns="0">
            <a:spAutoFit/>
          </a:bodyPr>
          <a:lstStyle/>
          <a:p>
            <a:pPr algn="just">
              <a:lnSpc>
                <a:spcPts val="5761"/>
              </a:lnSpc>
            </a:pPr>
            <a:r>
              <a:rPr lang="en-US" sz="4115">
                <a:solidFill>
                  <a:srgbClr val="000000"/>
                </a:solidFill>
                <a:latin typeface="Public Sans"/>
                <a:ea typeface="Public Sans"/>
                <a:cs typeface="Public Sans"/>
                <a:sym typeface="Public Sans"/>
              </a:rPr>
              <a:t>Integrate and Analyze Variables: Study the impact of environmental factors on production quality and suggest improvements to the process</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F9FAFA"/>
        </a:solidFill>
      </p:bgPr>
    </p:bg>
    <p:spTree>
      <p:nvGrpSpPr>
        <p:cNvPr id="1" name=""/>
        <p:cNvGrpSpPr/>
        <p:nvPr/>
      </p:nvGrpSpPr>
      <p:grpSpPr>
        <a:xfrm>
          <a:off x="0" y="0"/>
          <a:ext cx="0" cy="0"/>
          <a:chOff x="0" y="0"/>
          <a:chExt cx="0" cy="0"/>
        </a:xfrm>
      </p:grpSpPr>
      <p:grpSp>
        <p:nvGrpSpPr>
          <p:cNvPr name="Group 2" id="2"/>
          <p:cNvGrpSpPr/>
          <p:nvPr/>
        </p:nvGrpSpPr>
        <p:grpSpPr>
          <a:xfrm rot="0">
            <a:off x="0" y="320805"/>
            <a:ext cx="18288000" cy="9645390"/>
            <a:chOff x="0" y="0"/>
            <a:chExt cx="1541097" cy="812800"/>
          </a:xfrm>
        </p:grpSpPr>
        <p:sp>
          <p:nvSpPr>
            <p:cNvPr name="Freeform 3" id="3"/>
            <p:cNvSpPr/>
            <p:nvPr/>
          </p:nvSpPr>
          <p:spPr>
            <a:xfrm flipH="false" flipV="false" rot="0">
              <a:off x="0" y="0"/>
              <a:ext cx="1541098" cy="812800"/>
            </a:xfrm>
            <a:custGeom>
              <a:avLst/>
              <a:gdLst/>
              <a:ahLst/>
              <a:cxnLst/>
              <a:rect r="r" b="b" t="t" l="l"/>
              <a:pathLst>
                <a:path h="812800" w="1541098">
                  <a:moveTo>
                    <a:pt x="0" y="0"/>
                  </a:moveTo>
                  <a:lnTo>
                    <a:pt x="1541098" y="0"/>
                  </a:lnTo>
                  <a:lnTo>
                    <a:pt x="1541098" y="812800"/>
                  </a:lnTo>
                  <a:lnTo>
                    <a:pt x="0" y="812800"/>
                  </a:lnTo>
                  <a:close/>
                </a:path>
              </a:pathLst>
            </a:custGeom>
            <a:blipFill>
              <a:blip r:embed="rId2"/>
              <a:stretch>
                <a:fillRect l="-7017" t="0" r="-7017" b="0"/>
              </a:stretch>
            </a:blipFill>
          </p:spPr>
        </p:sp>
      </p:gr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F9FAFA"/>
        </a:solidFill>
      </p:bgPr>
    </p:bg>
    <p:spTree>
      <p:nvGrpSpPr>
        <p:cNvPr id="1" name=""/>
        <p:cNvGrpSpPr/>
        <p:nvPr/>
      </p:nvGrpSpPr>
      <p:grpSpPr>
        <a:xfrm>
          <a:off x="0" y="0"/>
          <a:ext cx="0" cy="0"/>
          <a:chOff x="0" y="0"/>
          <a:chExt cx="0" cy="0"/>
        </a:xfrm>
      </p:grpSpPr>
      <p:grpSp>
        <p:nvGrpSpPr>
          <p:cNvPr name="Group 2" id="2"/>
          <p:cNvGrpSpPr/>
          <p:nvPr/>
        </p:nvGrpSpPr>
        <p:grpSpPr>
          <a:xfrm rot="0">
            <a:off x="0" y="320805"/>
            <a:ext cx="18288000" cy="9645390"/>
            <a:chOff x="0" y="0"/>
            <a:chExt cx="1541097" cy="812800"/>
          </a:xfrm>
        </p:grpSpPr>
        <p:sp>
          <p:nvSpPr>
            <p:cNvPr name="Freeform 3" id="3"/>
            <p:cNvSpPr/>
            <p:nvPr/>
          </p:nvSpPr>
          <p:spPr>
            <a:xfrm flipH="false" flipV="false" rot="0">
              <a:off x="0" y="0"/>
              <a:ext cx="1541098" cy="812800"/>
            </a:xfrm>
            <a:custGeom>
              <a:avLst/>
              <a:gdLst/>
              <a:ahLst/>
              <a:cxnLst/>
              <a:rect r="r" b="b" t="t" l="l"/>
              <a:pathLst>
                <a:path h="812800" w="1541098">
                  <a:moveTo>
                    <a:pt x="0" y="0"/>
                  </a:moveTo>
                  <a:lnTo>
                    <a:pt x="1541098" y="0"/>
                  </a:lnTo>
                  <a:lnTo>
                    <a:pt x="1541098" y="812800"/>
                  </a:lnTo>
                  <a:lnTo>
                    <a:pt x="0" y="812800"/>
                  </a:lnTo>
                  <a:close/>
                </a:path>
              </a:pathLst>
            </a:custGeom>
            <a:blipFill>
              <a:blip r:embed="rId2"/>
              <a:stretch>
                <a:fillRect l="-18943" t="0" r="-18943" b="0"/>
              </a:stretch>
            </a:blipFill>
          </p:spPr>
        </p:sp>
      </p:gr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F9FAFA"/>
        </a:solidFill>
      </p:bgPr>
    </p:bg>
    <p:spTree>
      <p:nvGrpSpPr>
        <p:cNvPr id="1" name=""/>
        <p:cNvGrpSpPr/>
        <p:nvPr/>
      </p:nvGrpSpPr>
      <p:grpSpPr>
        <a:xfrm>
          <a:off x="0" y="0"/>
          <a:ext cx="0" cy="0"/>
          <a:chOff x="0" y="0"/>
          <a:chExt cx="0" cy="0"/>
        </a:xfrm>
      </p:grpSpPr>
      <p:grpSp>
        <p:nvGrpSpPr>
          <p:cNvPr name="Group 2" id="2"/>
          <p:cNvGrpSpPr/>
          <p:nvPr/>
        </p:nvGrpSpPr>
        <p:grpSpPr>
          <a:xfrm rot="0">
            <a:off x="0" y="320805"/>
            <a:ext cx="18288000" cy="9645390"/>
            <a:chOff x="0" y="0"/>
            <a:chExt cx="1541097" cy="812800"/>
          </a:xfrm>
        </p:grpSpPr>
        <p:sp>
          <p:nvSpPr>
            <p:cNvPr name="Freeform 3" id="3"/>
            <p:cNvSpPr/>
            <p:nvPr/>
          </p:nvSpPr>
          <p:spPr>
            <a:xfrm flipH="false" flipV="false" rot="0">
              <a:off x="0" y="0"/>
              <a:ext cx="1541098" cy="812800"/>
            </a:xfrm>
            <a:custGeom>
              <a:avLst/>
              <a:gdLst/>
              <a:ahLst/>
              <a:cxnLst/>
              <a:rect r="r" b="b" t="t" l="l"/>
              <a:pathLst>
                <a:path h="812800" w="1541098">
                  <a:moveTo>
                    <a:pt x="0" y="0"/>
                  </a:moveTo>
                  <a:lnTo>
                    <a:pt x="1541098" y="0"/>
                  </a:lnTo>
                  <a:lnTo>
                    <a:pt x="1541098" y="812800"/>
                  </a:lnTo>
                  <a:lnTo>
                    <a:pt x="0" y="812800"/>
                  </a:lnTo>
                  <a:close/>
                </a:path>
              </a:pathLst>
            </a:custGeom>
            <a:blipFill>
              <a:blip r:embed="rId2"/>
              <a:stretch>
                <a:fillRect l="-6559" t="0" r="-6559" b="0"/>
              </a:stretch>
            </a:blipFill>
          </p:spPr>
        </p:sp>
      </p:gr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F9FAFA"/>
        </a:solidFill>
      </p:bgPr>
    </p:bg>
    <p:spTree>
      <p:nvGrpSpPr>
        <p:cNvPr id="1" name=""/>
        <p:cNvGrpSpPr/>
        <p:nvPr/>
      </p:nvGrpSpPr>
      <p:grpSpPr>
        <a:xfrm>
          <a:off x="0" y="0"/>
          <a:ext cx="0" cy="0"/>
          <a:chOff x="0" y="0"/>
          <a:chExt cx="0" cy="0"/>
        </a:xfrm>
      </p:grpSpPr>
      <p:grpSp>
        <p:nvGrpSpPr>
          <p:cNvPr name="Group 2" id="2"/>
          <p:cNvGrpSpPr/>
          <p:nvPr/>
        </p:nvGrpSpPr>
        <p:grpSpPr>
          <a:xfrm rot="0">
            <a:off x="0" y="320805"/>
            <a:ext cx="18288000" cy="9645390"/>
            <a:chOff x="0" y="0"/>
            <a:chExt cx="1541097" cy="812800"/>
          </a:xfrm>
        </p:grpSpPr>
        <p:sp>
          <p:nvSpPr>
            <p:cNvPr name="Freeform 3" id="3"/>
            <p:cNvSpPr/>
            <p:nvPr/>
          </p:nvSpPr>
          <p:spPr>
            <a:xfrm flipH="false" flipV="false" rot="0">
              <a:off x="0" y="0"/>
              <a:ext cx="1541098" cy="812800"/>
            </a:xfrm>
            <a:custGeom>
              <a:avLst/>
              <a:gdLst/>
              <a:ahLst/>
              <a:cxnLst/>
              <a:rect r="r" b="b" t="t" l="l"/>
              <a:pathLst>
                <a:path h="812800" w="1541098">
                  <a:moveTo>
                    <a:pt x="0" y="0"/>
                  </a:moveTo>
                  <a:lnTo>
                    <a:pt x="1541098" y="0"/>
                  </a:lnTo>
                  <a:lnTo>
                    <a:pt x="1541098" y="812800"/>
                  </a:lnTo>
                  <a:lnTo>
                    <a:pt x="0" y="812800"/>
                  </a:lnTo>
                  <a:close/>
                </a:path>
              </a:pathLst>
            </a:custGeom>
            <a:blipFill>
              <a:blip r:embed="rId2"/>
              <a:stretch>
                <a:fillRect l="0" t="-9606" r="0" b="-9606"/>
              </a:stretch>
            </a:blipFill>
          </p:spPr>
        </p:sp>
      </p:gr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F9FAFA"/>
        </a:solidFill>
      </p:bgPr>
    </p:bg>
    <p:spTree>
      <p:nvGrpSpPr>
        <p:cNvPr id="1" name=""/>
        <p:cNvGrpSpPr/>
        <p:nvPr/>
      </p:nvGrpSpPr>
      <p:grpSpPr>
        <a:xfrm>
          <a:off x="0" y="0"/>
          <a:ext cx="0" cy="0"/>
          <a:chOff x="0" y="0"/>
          <a:chExt cx="0" cy="0"/>
        </a:xfrm>
      </p:grpSpPr>
      <p:grpSp>
        <p:nvGrpSpPr>
          <p:cNvPr name="Group 2" id="2"/>
          <p:cNvGrpSpPr/>
          <p:nvPr/>
        </p:nvGrpSpPr>
        <p:grpSpPr>
          <a:xfrm rot="0">
            <a:off x="-251745" y="1790208"/>
            <a:ext cx="18539745" cy="6706585"/>
            <a:chOff x="0" y="0"/>
            <a:chExt cx="2246912" cy="812800"/>
          </a:xfrm>
        </p:grpSpPr>
        <p:sp>
          <p:nvSpPr>
            <p:cNvPr name="Freeform 3" id="3"/>
            <p:cNvSpPr/>
            <p:nvPr/>
          </p:nvSpPr>
          <p:spPr>
            <a:xfrm flipH="false" flipV="false" rot="0">
              <a:off x="0" y="0"/>
              <a:ext cx="2246912" cy="812800"/>
            </a:xfrm>
            <a:custGeom>
              <a:avLst/>
              <a:gdLst/>
              <a:ahLst/>
              <a:cxnLst/>
              <a:rect r="r" b="b" t="t" l="l"/>
              <a:pathLst>
                <a:path h="812800" w="2246912">
                  <a:moveTo>
                    <a:pt x="0" y="0"/>
                  </a:moveTo>
                  <a:lnTo>
                    <a:pt x="2246912" y="0"/>
                  </a:lnTo>
                  <a:lnTo>
                    <a:pt x="2246912" y="812800"/>
                  </a:lnTo>
                  <a:lnTo>
                    <a:pt x="0" y="812800"/>
                  </a:lnTo>
                  <a:close/>
                </a:path>
              </a:pathLst>
            </a:custGeom>
            <a:blipFill>
              <a:blip r:embed="rId2"/>
              <a:stretch>
                <a:fillRect l="-4397" t="0" r="-4397" b="0"/>
              </a:stretch>
            </a:blipFill>
          </p:spPr>
        </p:sp>
      </p:gr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bg>
      <p:bgPr>
        <a:solidFill>
          <a:srgbClr val="F9FAFA"/>
        </a:solidFill>
      </p:bgPr>
    </p:bg>
    <p:spTree>
      <p:nvGrpSpPr>
        <p:cNvPr id="1" name=""/>
        <p:cNvGrpSpPr/>
        <p:nvPr/>
      </p:nvGrpSpPr>
      <p:grpSpPr>
        <a:xfrm>
          <a:off x="0" y="0"/>
          <a:ext cx="0" cy="0"/>
          <a:chOff x="0" y="0"/>
          <a:chExt cx="0" cy="0"/>
        </a:xfrm>
      </p:grpSpPr>
      <p:grpSp>
        <p:nvGrpSpPr>
          <p:cNvPr name="Group 2" id="2"/>
          <p:cNvGrpSpPr/>
          <p:nvPr/>
        </p:nvGrpSpPr>
        <p:grpSpPr>
          <a:xfrm rot="0">
            <a:off x="0" y="1731146"/>
            <a:ext cx="18288000" cy="6824708"/>
            <a:chOff x="0" y="0"/>
            <a:chExt cx="2178040" cy="812800"/>
          </a:xfrm>
        </p:grpSpPr>
        <p:sp>
          <p:nvSpPr>
            <p:cNvPr name="Freeform 3" id="3"/>
            <p:cNvSpPr/>
            <p:nvPr/>
          </p:nvSpPr>
          <p:spPr>
            <a:xfrm flipH="false" flipV="false" rot="0">
              <a:off x="0" y="0"/>
              <a:ext cx="2178040" cy="812800"/>
            </a:xfrm>
            <a:custGeom>
              <a:avLst/>
              <a:gdLst/>
              <a:ahLst/>
              <a:cxnLst/>
              <a:rect r="r" b="b" t="t" l="l"/>
              <a:pathLst>
                <a:path h="812800" w="2178040">
                  <a:moveTo>
                    <a:pt x="0" y="0"/>
                  </a:moveTo>
                  <a:lnTo>
                    <a:pt x="2178040" y="0"/>
                  </a:lnTo>
                  <a:lnTo>
                    <a:pt x="2178040" y="812800"/>
                  </a:lnTo>
                  <a:lnTo>
                    <a:pt x="0" y="812800"/>
                  </a:lnTo>
                  <a:close/>
                </a:path>
              </a:pathLst>
            </a:custGeom>
            <a:blipFill>
              <a:blip r:embed="rId2"/>
              <a:stretch>
                <a:fillRect l="-2746" t="0" r="-2746" b="0"/>
              </a:stretch>
            </a:blipFill>
          </p:spPr>
        </p:sp>
      </p:gr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bg>
      <p:bgPr>
        <a:solidFill>
          <a:srgbClr val="F9FAFA"/>
        </a:solidFill>
      </p:bgPr>
    </p:bg>
    <p:spTree>
      <p:nvGrpSpPr>
        <p:cNvPr id="1" name=""/>
        <p:cNvGrpSpPr/>
        <p:nvPr/>
      </p:nvGrpSpPr>
      <p:grpSpPr>
        <a:xfrm>
          <a:off x="0" y="0"/>
          <a:ext cx="0" cy="0"/>
          <a:chOff x="0" y="0"/>
          <a:chExt cx="0" cy="0"/>
        </a:xfrm>
      </p:grpSpPr>
      <p:grpSp>
        <p:nvGrpSpPr>
          <p:cNvPr name="Group 2" id="2"/>
          <p:cNvGrpSpPr/>
          <p:nvPr/>
        </p:nvGrpSpPr>
        <p:grpSpPr>
          <a:xfrm rot="0">
            <a:off x="0" y="1571911"/>
            <a:ext cx="18288000" cy="7143178"/>
            <a:chOff x="0" y="0"/>
            <a:chExt cx="2080935" cy="812800"/>
          </a:xfrm>
        </p:grpSpPr>
        <p:sp>
          <p:nvSpPr>
            <p:cNvPr name="Freeform 3" id="3"/>
            <p:cNvSpPr/>
            <p:nvPr/>
          </p:nvSpPr>
          <p:spPr>
            <a:xfrm flipH="false" flipV="false" rot="0">
              <a:off x="0" y="0"/>
              <a:ext cx="2080935" cy="812800"/>
            </a:xfrm>
            <a:custGeom>
              <a:avLst/>
              <a:gdLst/>
              <a:ahLst/>
              <a:cxnLst/>
              <a:rect r="r" b="b" t="t" l="l"/>
              <a:pathLst>
                <a:path h="812800" w="2080935">
                  <a:moveTo>
                    <a:pt x="0" y="0"/>
                  </a:moveTo>
                  <a:lnTo>
                    <a:pt x="2080935" y="0"/>
                  </a:lnTo>
                  <a:lnTo>
                    <a:pt x="2080935" y="812800"/>
                  </a:lnTo>
                  <a:lnTo>
                    <a:pt x="0" y="812800"/>
                  </a:lnTo>
                  <a:close/>
                </a:path>
              </a:pathLst>
            </a:custGeom>
            <a:blipFill>
              <a:blip r:embed="rId2"/>
              <a:stretch>
                <a:fillRect l="0" t="-2644" r="0" b="-2644"/>
              </a:stretch>
            </a:blipFill>
          </p:spPr>
        </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Freeform 2" id="2"/>
          <p:cNvSpPr/>
          <p:nvPr/>
        </p:nvSpPr>
        <p:spPr>
          <a:xfrm flipH="true" flipV="true" rot="0">
            <a:off x="0" y="0"/>
            <a:ext cx="2057400" cy="4114800"/>
          </a:xfrm>
          <a:custGeom>
            <a:avLst/>
            <a:gdLst/>
            <a:ahLst/>
            <a:cxnLst/>
            <a:rect r="r" b="b" t="t" l="l"/>
            <a:pathLst>
              <a:path h="4114800" w="2057400">
                <a:moveTo>
                  <a:pt x="2057400" y="4114800"/>
                </a:moveTo>
                <a:lnTo>
                  <a:pt x="0" y="4114800"/>
                </a:lnTo>
                <a:lnTo>
                  <a:pt x="0" y="0"/>
                </a:lnTo>
                <a:lnTo>
                  <a:pt x="2057400" y="0"/>
                </a:lnTo>
                <a:lnTo>
                  <a:pt x="2057400" y="411480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6230600" y="6172200"/>
            <a:ext cx="2057400" cy="4114800"/>
          </a:xfrm>
          <a:custGeom>
            <a:avLst/>
            <a:gdLst/>
            <a:ahLst/>
            <a:cxnLst/>
            <a:rect r="r" b="b" t="t" l="l"/>
            <a:pathLst>
              <a:path h="4114800" w="2057400">
                <a:moveTo>
                  <a:pt x="0" y="0"/>
                </a:moveTo>
                <a:lnTo>
                  <a:pt x="2057400" y="0"/>
                </a:lnTo>
                <a:lnTo>
                  <a:pt x="20574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4" id="4"/>
          <p:cNvSpPr/>
          <p:nvPr/>
        </p:nvSpPr>
        <p:spPr>
          <a:xfrm rot="0">
            <a:off x="13353773" y="835718"/>
            <a:ext cx="3905051" cy="0"/>
          </a:xfrm>
          <a:prstGeom prst="line">
            <a:avLst/>
          </a:prstGeom>
          <a:ln cap="flat" w="47625">
            <a:solidFill>
              <a:srgbClr val="02084B"/>
            </a:solidFill>
            <a:prstDash val="solid"/>
            <a:headEnd type="none" len="sm" w="sm"/>
            <a:tailEnd type="none" len="sm" w="sm"/>
          </a:ln>
        </p:spPr>
      </p:sp>
      <p:sp>
        <p:nvSpPr>
          <p:cNvPr name="AutoShape 5" id="5"/>
          <p:cNvSpPr/>
          <p:nvPr/>
        </p:nvSpPr>
        <p:spPr>
          <a:xfrm rot="-10800000">
            <a:off x="1029176" y="9403657"/>
            <a:ext cx="3905051" cy="0"/>
          </a:xfrm>
          <a:prstGeom prst="line">
            <a:avLst/>
          </a:prstGeom>
          <a:ln cap="flat" w="47625">
            <a:solidFill>
              <a:srgbClr val="02084B"/>
            </a:solidFill>
            <a:prstDash val="solid"/>
            <a:headEnd type="none" len="sm" w="sm"/>
            <a:tailEnd type="none" len="sm" w="sm"/>
          </a:ln>
        </p:spPr>
      </p:sp>
      <p:sp>
        <p:nvSpPr>
          <p:cNvPr name="AutoShape 6" id="6"/>
          <p:cNvSpPr/>
          <p:nvPr/>
        </p:nvSpPr>
        <p:spPr>
          <a:xfrm rot="-5400000">
            <a:off x="15512315" y="2536508"/>
            <a:ext cx="3447298" cy="0"/>
          </a:xfrm>
          <a:prstGeom prst="line">
            <a:avLst/>
          </a:prstGeom>
          <a:ln cap="flat" w="47625">
            <a:solidFill>
              <a:srgbClr val="02084B"/>
            </a:solidFill>
            <a:prstDash val="solid"/>
            <a:headEnd type="none" len="sm" w="sm"/>
            <a:tailEnd type="none" len="sm" w="sm"/>
          </a:ln>
        </p:spPr>
      </p:sp>
      <p:sp>
        <p:nvSpPr>
          <p:cNvPr name="AutoShape 7" id="7"/>
          <p:cNvSpPr/>
          <p:nvPr/>
        </p:nvSpPr>
        <p:spPr>
          <a:xfrm rot="5400000">
            <a:off x="-671613" y="7702867"/>
            <a:ext cx="3447298" cy="0"/>
          </a:xfrm>
          <a:prstGeom prst="line">
            <a:avLst/>
          </a:prstGeom>
          <a:ln cap="flat" w="47625">
            <a:solidFill>
              <a:srgbClr val="02084B"/>
            </a:solidFill>
            <a:prstDash val="solid"/>
            <a:headEnd type="none" len="sm" w="sm"/>
            <a:tailEnd type="none" len="sm" w="sm"/>
          </a:ln>
        </p:spPr>
      </p:sp>
      <p:grpSp>
        <p:nvGrpSpPr>
          <p:cNvPr name="Group 8" id="8"/>
          <p:cNvGrpSpPr/>
          <p:nvPr/>
        </p:nvGrpSpPr>
        <p:grpSpPr>
          <a:xfrm rot="0">
            <a:off x="1609544" y="2712932"/>
            <a:ext cx="895712" cy="895712"/>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42C79"/>
            </a:solidFill>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11" id="11"/>
          <p:cNvSpPr txBox="true"/>
          <p:nvPr/>
        </p:nvSpPr>
        <p:spPr>
          <a:xfrm rot="0">
            <a:off x="0" y="434657"/>
            <a:ext cx="10658910" cy="1054735"/>
          </a:xfrm>
          <a:prstGeom prst="rect">
            <a:avLst/>
          </a:prstGeom>
        </p:spPr>
        <p:txBody>
          <a:bodyPr anchor="t" rtlCol="false" tIns="0" lIns="0" bIns="0" rIns="0">
            <a:spAutoFit/>
          </a:bodyPr>
          <a:lstStyle/>
          <a:p>
            <a:pPr algn="ctr">
              <a:lnSpc>
                <a:spcPts val="8539"/>
              </a:lnSpc>
            </a:pPr>
            <a:r>
              <a:rPr lang="en-US" b="true" sz="6099">
                <a:solidFill>
                  <a:srgbClr val="060644"/>
                </a:solidFill>
                <a:latin typeface="Public Sans Bold"/>
                <a:ea typeface="Public Sans Bold"/>
                <a:cs typeface="Public Sans Bold"/>
                <a:sym typeface="Public Sans Bold"/>
              </a:rPr>
              <a:t>             PROJECT OBJECTIVES</a:t>
            </a:r>
          </a:p>
        </p:txBody>
      </p:sp>
      <p:grpSp>
        <p:nvGrpSpPr>
          <p:cNvPr name="Group 12" id="12"/>
          <p:cNvGrpSpPr/>
          <p:nvPr/>
        </p:nvGrpSpPr>
        <p:grpSpPr>
          <a:xfrm rot="0">
            <a:off x="1609544" y="5534025"/>
            <a:ext cx="895712" cy="895712"/>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42C79"/>
            </a:solidFill>
          </p:spPr>
        </p:sp>
        <p:sp>
          <p:nvSpPr>
            <p:cNvPr name="TextBox 14" id="1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15" id="15"/>
          <p:cNvSpPr txBox="true"/>
          <p:nvPr/>
        </p:nvSpPr>
        <p:spPr>
          <a:xfrm rot="0">
            <a:off x="2816213" y="2646257"/>
            <a:ext cx="12003745" cy="3208750"/>
          </a:xfrm>
          <a:prstGeom prst="rect">
            <a:avLst/>
          </a:prstGeom>
        </p:spPr>
        <p:txBody>
          <a:bodyPr anchor="t" rtlCol="false" tIns="0" lIns="0" bIns="0" rIns="0">
            <a:spAutoFit/>
          </a:bodyPr>
          <a:lstStyle/>
          <a:p>
            <a:pPr algn="ctr">
              <a:lnSpc>
                <a:spcPts val="5163"/>
              </a:lnSpc>
            </a:pPr>
            <a:r>
              <a:rPr lang="en-US" b="true" sz="3688">
                <a:solidFill>
                  <a:srgbClr val="060644"/>
                </a:solidFill>
                <a:latin typeface="Open Sans Bold"/>
                <a:ea typeface="Open Sans Bold"/>
                <a:cs typeface="Open Sans Bold"/>
                <a:sym typeface="Open Sans Bold"/>
              </a:rPr>
              <a:t>Improve Production Quality by using machine     learning models to predict faults and defects at various stages of production. </a:t>
            </a:r>
          </a:p>
          <a:p>
            <a:pPr algn="ctr" rtl="true">
              <a:lnSpc>
                <a:spcPts val="5163"/>
              </a:lnSpc>
            </a:pPr>
          </a:p>
          <a:p>
            <a:pPr algn="ctr" rtl="true">
              <a:lnSpc>
                <a:spcPts val="5163"/>
              </a:lnSpc>
              <a:spcBef>
                <a:spcPct val="0"/>
              </a:spcBef>
            </a:pPr>
          </a:p>
        </p:txBody>
      </p:sp>
      <p:sp>
        <p:nvSpPr>
          <p:cNvPr name="TextBox 16" id="16"/>
          <p:cNvSpPr txBox="true"/>
          <p:nvPr/>
        </p:nvSpPr>
        <p:spPr>
          <a:xfrm rot="0">
            <a:off x="2816213" y="5467350"/>
            <a:ext cx="12003745" cy="3208750"/>
          </a:xfrm>
          <a:prstGeom prst="rect">
            <a:avLst/>
          </a:prstGeom>
        </p:spPr>
        <p:txBody>
          <a:bodyPr anchor="t" rtlCol="false" tIns="0" lIns="0" bIns="0" rIns="0">
            <a:spAutoFit/>
          </a:bodyPr>
          <a:lstStyle/>
          <a:p>
            <a:pPr algn="ctr">
              <a:lnSpc>
                <a:spcPts val="5163"/>
              </a:lnSpc>
            </a:pPr>
            <a:r>
              <a:rPr lang="en-US" sz="3688" b="true">
                <a:solidFill>
                  <a:srgbClr val="060644"/>
                </a:solidFill>
                <a:latin typeface="Open Sans Bold"/>
                <a:ea typeface="Open Sans Bold"/>
                <a:cs typeface="Open Sans Bold"/>
                <a:sym typeface="Open Sans Bold"/>
              </a:rPr>
              <a:t>Reduce Waste by identifying errors and defects in products early and minimizing costs related to non-compliant production. </a:t>
            </a:r>
          </a:p>
          <a:p>
            <a:pPr algn="ctr" rtl="true">
              <a:lnSpc>
                <a:spcPts val="5163"/>
              </a:lnSpc>
            </a:pPr>
          </a:p>
          <a:p>
            <a:pPr algn="ctr" rtl="true">
              <a:lnSpc>
                <a:spcPts val="5163"/>
              </a:lnSpc>
              <a:spcBef>
                <a:spcPct val="0"/>
              </a:spcBef>
            </a:pP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bg>
      <p:bgPr>
        <a:solidFill>
          <a:srgbClr val="F9FAFA"/>
        </a:solidFill>
      </p:bgPr>
    </p:bg>
    <p:spTree>
      <p:nvGrpSpPr>
        <p:cNvPr id="1" name=""/>
        <p:cNvGrpSpPr/>
        <p:nvPr/>
      </p:nvGrpSpPr>
      <p:grpSpPr>
        <a:xfrm>
          <a:off x="0" y="0"/>
          <a:ext cx="0" cy="0"/>
          <a:chOff x="0" y="0"/>
          <a:chExt cx="0" cy="0"/>
        </a:xfrm>
      </p:grpSpPr>
      <p:grpSp>
        <p:nvGrpSpPr>
          <p:cNvPr name="Group 2" id="2"/>
          <p:cNvGrpSpPr/>
          <p:nvPr/>
        </p:nvGrpSpPr>
        <p:grpSpPr>
          <a:xfrm rot="0">
            <a:off x="0" y="1654745"/>
            <a:ext cx="18288000" cy="6977510"/>
            <a:chOff x="0" y="0"/>
            <a:chExt cx="2130343" cy="812800"/>
          </a:xfrm>
        </p:grpSpPr>
        <p:sp>
          <p:nvSpPr>
            <p:cNvPr name="Freeform 3" id="3"/>
            <p:cNvSpPr/>
            <p:nvPr/>
          </p:nvSpPr>
          <p:spPr>
            <a:xfrm flipH="false" flipV="false" rot="0">
              <a:off x="0" y="0"/>
              <a:ext cx="2130343" cy="812800"/>
            </a:xfrm>
            <a:custGeom>
              <a:avLst/>
              <a:gdLst/>
              <a:ahLst/>
              <a:cxnLst/>
              <a:rect r="r" b="b" t="t" l="l"/>
              <a:pathLst>
                <a:path h="812800" w="2130343">
                  <a:moveTo>
                    <a:pt x="0" y="0"/>
                  </a:moveTo>
                  <a:lnTo>
                    <a:pt x="2130343" y="0"/>
                  </a:lnTo>
                  <a:lnTo>
                    <a:pt x="2130343" y="812800"/>
                  </a:lnTo>
                  <a:lnTo>
                    <a:pt x="0" y="812800"/>
                  </a:lnTo>
                  <a:close/>
                </a:path>
              </a:pathLst>
            </a:custGeom>
            <a:blipFill>
              <a:blip r:embed="rId2"/>
              <a:stretch>
                <a:fillRect l="-15499" t="0" r="-15499" b="0"/>
              </a:stretch>
            </a:blipFill>
          </p:spPr>
        </p:sp>
      </p:gr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grpSp>
        <p:nvGrpSpPr>
          <p:cNvPr name="Group 2" id="2"/>
          <p:cNvGrpSpPr/>
          <p:nvPr/>
        </p:nvGrpSpPr>
        <p:grpSpPr>
          <a:xfrm rot="0">
            <a:off x="16408880" y="8490744"/>
            <a:ext cx="1554673" cy="1554673"/>
            <a:chOff x="0" y="0"/>
            <a:chExt cx="2072897" cy="2072897"/>
          </a:xfrm>
        </p:grpSpPr>
        <p:grpSp>
          <p:nvGrpSpPr>
            <p:cNvPr name="Group 3" id="3"/>
            <p:cNvGrpSpPr/>
            <p:nvPr/>
          </p:nvGrpSpPr>
          <p:grpSpPr>
            <a:xfrm rot="-2700000">
              <a:off x="483157" y="483157"/>
              <a:ext cx="1106584" cy="1106584"/>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02084B"/>
              </a:solidFill>
            </p:spPr>
          </p:sp>
          <p:sp>
            <p:nvSpPr>
              <p:cNvPr name="TextBox 5" id="5"/>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2700000">
              <a:off x="303569" y="303569"/>
              <a:ext cx="1465759" cy="1465759"/>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000000">
                  <a:alpha val="0"/>
                </a:srgbClr>
              </a:solidFill>
              <a:ln w="57150" cap="sq">
                <a:solidFill>
                  <a:srgbClr val="02084B"/>
                </a:solidFill>
                <a:prstDash val="solid"/>
                <a:miter/>
              </a:ln>
            </p:spPr>
          </p:sp>
          <p:sp>
            <p:nvSpPr>
              <p:cNvPr name="TextBox 8" id="8"/>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grpSp>
      <p:sp>
        <p:nvSpPr>
          <p:cNvPr name="AutoShape 9" id="9"/>
          <p:cNvSpPr/>
          <p:nvPr/>
        </p:nvSpPr>
        <p:spPr>
          <a:xfrm rot="-5399999">
            <a:off x="16257015" y="7295602"/>
            <a:ext cx="1858401" cy="0"/>
          </a:xfrm>
          <a:prstGeom prst="line">
            <a:avLst/>
          </a:prstGeom>
          <a:ln cap="flat" w="47625">
            <a:solidFill>
              <a:srgbClr val="02084B"/>
            </a:solidFill>
            <a:prstDash val="solid"/>
            <a:headEnd type="none" len="sm" w="sm"/>
            <a:tailEnd type="none" len="sm" w="sm"/>
          </a:ln>
        </p:spPr>
      </p:sp>
      <p:sp>
        <p:nvSpPr>
          <p:cNvPr name="Freeform 10" id="10"/>
          <p:cNvSpPr/>
          <p:nvPr/>
        </p:nvSpPr>
        <p:spPr>
          <a:xfrm flipH="false" flipV="false" rot="-5400000">
            <a:off x="16267577" y="-673474"/>
            <a:ext cx="1346949" cy="2693898"/>
          </a:xfrm>
          <a:custGeom>
            <a:avLst/>
            <a:gdLst/>
            <a:ahLst/>
            <a:cxnLst/>
            <a:rect r="r" b="b" t="t" l="l"/>
            <a:pathLst>
              <a:path h="2693898" w="1346949">
                <a:moveTo>
                  <a:pt x="0" y="0"/>
                </a:moveTo>
                <a:lnTo>
                  <a:pt x="1346949" y="0"/>
                </a:lnTo>
                <a:lnTo>
                  <a:pt x="1346949" y="2693897"/>
                </a:lnTo>
                <a:lnTo>
                  <a:pt x="0" y="269389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1" id="11"/>
          <p:cNvGrpSpPr/>
          <p:nvPr/>
        </p:nvGrpSpPr>
        <p:grpSpPr>
          <a:xfrm rot="0">
            <a:off x="6294515" y="4007735"/>
            <a:ext cx="588565" cy="588565"/>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42C79"/>
            </a:solidFill>
          </p:spPr>
        </p:sp>
        <p:sp>
          <p:nvSpPr>
            <p:cNvPr name="TextBox 13" id="13"/>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4" id="14"/>
          <p:cNvSpPr/>
          <p:nvPr/>
        </p:nvSpPr>
        <p:spPr>
          <a:xfrm flipH="false" flipV="false" rot="0">
            <a:off x="13568" y="2883249"/>
            <a:ext cx="6170270" cy="6170270"/>
          </a:xfrm>
          <a:custGeom>
            <a:avLst/>
            <a:gdLst/>
            <a:ahLst/>
            <a:cxnLst/>
            <a:rect r="r" b="b" t="t" l="l"/>
            <a:pathLst>
              <a:path h="6170270" w="6170270">
                <a:moveTo>
                  <a:pt x="0" y="0"/>
                </a:moveTo>
                <a:lnTo>
                  <a:pt x="6170271" y="0"/>
                </a:lnTo>
                <a:lnTo>
                  <a:pt x="6170271" y="6170271"/>
                </a:lnTo>
                <a:lnTo>
                  <a:pt x="0" y="6170271"/>
                </a:lnTo>
                <a:lnTo>
                  <a:pt x="0" y="0"/>
                </a:lnTo>
                <a:close/>
              </a:path>
            </a:pathLst>
          </a:custGeom>
          <a:blipFill>
            <a:blip r:embed="rId4"/>
            <a:stretch>
              <a:fillRect l="0" t="0" r="0" b="0"/>
            </a:stretch>
          </a:blipFill>
        </p:spPr>
      </p:sp>
      <p:sp>
        <p:nvSpPr>
          <p:cNvPr name="TextBox 15" id="15"/>
          <p:cNvSpPr txBox="true"/>
          <p:nvPr/>
        </p:nvSpPr>
        <p:spPr>
          <a:xfrm rot="0">
            <a:off x="7239734" y="3922010"/>
            <a:ext cx="9811993" cy="4007023"/>
          </a:xfrm>
          <a:prstGeom prst="rect">
            <a:avLst/>
          </a:prstGeom>
        </p:spPr>
        <p:txBody>
          <a:bodyPr anchor="t" rtlCol="false" tIns="0" lIns="0" bIns="0" rIns="0">
            <a:spAutoFit/>
          </a:bodyPr>
          <a:lstStyle/>
          <a:p>
            <a:pPr algn="just">
              <a:lnSpc>
                <a:spcPts val="6390"/>
              </a:lnSpc>
            </a:pPr>
            <a:r>
              <a:rPr lang="en-US" sz="4564">
                <a:solidFill>
                  <a:srgbClr val="000000"/>
                </a:solidFill>
                <a:latin typeface="Public Sans"/>
                <a:ea typeface="Public Sans"/>
                <a:cs typeface="Public Sans"/>
                <a:sym typeface="Public Sans"/>
              </a:rPr>
              <a:t>Conduct initial data analysis with Power BI to create visual reports on defect rates and equipment performance</a:t>
            </a:r>
          </a:p>
          <a:p>
            <a:pPr algn="just">
              <a:lnSpc>
                <a:spcPts val="6390"/>
              </a:lnSpc>
            </a:pPr>
          </a:p>
        </p:txBody>
      </p:sp>
      <p:sp>
        <p:nvSpPr>
          <p:cNvPr name="TextBox 16" id="16"/>
          <p:cNvSpPr txBox="true"/>
          <p:nvPr/>
        </p:nvSpPr>
        <p:spPr>
          <a:xfrm rot="0">
            <a:off x="1576709" y="689724"/>
            <a:ext cx="9435611" cy="1304925"/>
          </a:xfrm>
          <a:prstGeom prst="rect">
            <a:avLst/>
          </a:prstGeom>
        </p:spPr>
        <p:txBody>
          <a:bodyPr anchor="t" rtlCol="false" tIns="0" lIns="0" bIns="0" rIns="0">
            <a:spAutoFit/>
          </a:bodyPr>
          <a:lstStyle/>
          <a:p>
            <a:pPr algn="l">
              <a:lnSpc>
                <a:spcPts val="5159"/>
              </a:lnSpc>
            </a:pPr>
            <a:r>
              <a:rPr lang="en-US" b="true" sz="4299">
                <a:solidFill>
                  <a:srgbClr val="060644"/>
                </a:solidFill>
                <a:latin typeface="Public Sans Bold"/>
                <a:ea typeface="Public Sans Bold"/>
                <a:cs typeface="Public Sans Bold"/>
                <a:sym typeface="Public Sans Bold"/>
              </a:rPr>
              <a:t>3-PRELIMINARY ANALYSIS USING POWER BI</a:t>
            </a: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grpSp>
        <p:nvGrpSpPr>
          <p:cNvPr name="Group 2" id="2"/>
          <p:cNvGrpSpPr/>
          <p:nvPr/>
        </p:nvGrpSpPr>
        <p:grpSpPr>
          <a:xfrm rot="0">
            <a:off x="1434481" y="0"/>
            <a:ext cx="15419038" cy="10570223"/>
            <a:chOff x="0" y="0"/>
            <a:chExt cx="2324806" cy="1593725"/>
          </a:xfrm>
        </p:grpSpPr>
        <p:sp>
          <p:nvSpPr>
            <p:cNvPr name="Freeform 3" id="3"/>
            <p:cNvSpPr/>
            <p:nvPr/>
          </p:nvSpPr>
          <p:spPr>
            <a:xfrm flipH="false" flipV="false" rot="0">
              <a:off x="0" y="0"/>
              <a:ext cx="2324806" cy="1593725"/>
            </a:xfrm>
            <a:custGeom>
              <a:avLst/>
              <a:gdLst/>
              <a:ahLst/>
              <a:cxnLst/>
              <a:rect r="r" b="b" t="t" l="l"/>
              <a:pathLst>
                <a:path h="1593725" w="2324806">
                  <a:moveTo>
                    <a:pt x="0" y="0"/>
                  </a:moveTo>
                  <a:lnTo>
                    <a:pt x="2324806" y="0"/>
                  </a:lnTo>
                  <a:lnTo>
                    <a:pt x="2324806" y="1593725"/>
                  </a:lnTo>
                  <a:lnTo>
                    <a:pt x="0" y="1593725"/>
                  </a:lnTo>
                  <a:close/>
                </a:path>
              </a:pathLst>
            </a:custGeom>
            <a:blipFill>
              <a:blip r:embed="rId2"/>
              <a:stretch>
                <a:fillRect l="0" t="-1602" r="0" b="-1602"/>
              </a:stretch>
            </a:blipFill>
          </p:spPr>
        </p:sp>
      </p:gr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grpSp>
        <p:nvGrpSpPr>
          <p:cNvPr name="Group 2" id="2"/>
          <p:cNvGrpSpPr/>
          <p:nvPr/>
        </p:nvGrpSpPr>
        <p:grpSpPr>
          <a:xfrm rot="0">
            <a:off x="1336891" y="0"/>
            <a:ext cx="15614217" cy="10287000"/>
            <a:chOff x="0" y="0"/>
            <a:chExt cx="2419051" cy="1593725"/>
          </a:xfrm>
        </p:grpSpPr>
        <p:sp>
          <p:nvSpPr>
            <p:cNvPr name="Freeform 3" id="3"/>
            <p:cNvSpPr/>
            <p:nvPr/>
          </p:nvSpPr>
          <p:spPr>
            <a:xfrm flipH="false" flipV="false" rot="0">
              <a:off x="0" y="0"/>
              <a:ext cx="2419051" cy="1593725"/>
            </a:xfrm>
            <a:custGeom>
              <a:avLst/>
              <a:gdLst/>
              <a:ahLst/>
              <a:cxnLst/>
              <a:rect r="r" b="b" t="t" l="l"/>
              <a:pathLst>
                <a:path h="1593725" w="2419051">
                  <a:moveTo>
                    <a:pt x="0" y="0"/>
                  </a:moveTo>
                  <a:lnTo>
                    <a:pt x="2419051" y="0"/>
                  </a:lnTo>
                  <a:lnTo>
                    <a:pt x="2419051" y="1593725"/>
                  </a:lnTo>
                  <a:lnTo>
                    <a:pt x="0" y="1593725"/>
                  </a:lnTo>
                  <a:close/>
                </a:path>
              </a:pathLst>
            </a:custGeom>
            <a:blipFill>
              <a:blip r:embed="rId2"/>
              <a:stretch>
                <a:fillRect l="0" t="-3694" r="0" b="-3694"/>
              </a:stretch>
            </a:blipFill>
          </p:spPr>
        </p:sp>
      </p:gr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grpSp>
        <p:nvGrpSpPr>
          <p:cNvPr name="Group 2" id="2"/>
          <p:cNvGrpSpPr/>
          <p:nvPr/>
        </p:nvGrpSpPr>
        <p:grpSpPr>
          <a:xfrm rot="0">
            <a:off x="915428" y="0"/>
            <a:ext cx="16457145" cy="10287000"/>
            <a:chOff x="0" y="0"/>
            <a:chExt cx="2549642" cy="1593725"/>
          </a:xfrm>
        </p:grpSpPr>
        <p:sp>
          <p:nvSpPr>
            <p:cNvPr name="Freeform 3" id="3"/>
            <p:cNvSpPr/>
            <p:nvPr/>
          </p:nvSpPr>
          <p:spPr>
            <a:xfrm flipH="false" flipV="false" rot="0">
              <a:off x="0" y="0"/>
              <a:ext cx="2549642" cy="1593725"/>
            </a:xfrm>
            <a:custGeom>
              <a:avLst/>
              <a:gdLst/>
              <a:ahLst/>
              <a:cxnLst/>
              <a:rect r="r" b="b" t="t" l="l"/>
              <a:pathLst>
                <a:path h="1593725" w="2549642">
                  <a:moveTo>
                    <a:pt x="0" y="0"/>
                  </a:moveTo>
                  <a:lnTo>
                    <a:pt x="2549642" y="0"/>
                  </a:lnTo>
                  <a:lnTo>
                    <a:pt x="2549642" y="1593725"/>
                  </a:lnTo>
                  <a:lnTo>
                    <a:pt x="0" y="1593725"/>
                  </a:lnTo>
                  <a:close/>
                </a:path>
              </a:pathLst>
            </a:custGeom>
            <a:blipFill>
              <a:blip r:embed="rId2"/>
              <a:stretch>
                <a:fillRect l="0" t="-6592" r="0" b="-6592"/>
              </a:stretch>
            </a:blipFill>
          </p:spPr>
        </p:sp>
      </p:gr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3538867" y="7173535"/>
            <a:ext cx="3948242" cy="970991"/>
            <a:chOff x="0" y="0"/>
            <a:chExt cx="1039866" cy="255734"/>
          </a:xfrm>
        </p:grpSpPr>
        <p:sp>
          <p:nvSpPr>
            <p:cNvPr name="Freeform 3" id="3"/>
            <p:cNvSpPr/>
            <p:nvPr/>
          </p:nvSpPr>
          <p:spPr>
            <a:xfrm flipH="false" flipV="false" rot="0">
              <a:off x="0" y="0"/>
              <a:ext cx="1039866" cy="255734"/>
            </a:xfrm>
            <a:custGeom>
              <a:avLst/>
              <a:gdLst/>
              <a:ahLst/>
              <a:cxnLst/>
              <a:rect r="r" b="b" t="t" l="l"/>
              <a:pathLst>
                <a:path h="255734" w="1039866">
                  <a:moveTo>
                    <a:pt x="127867" y="0"/>
                  </a:moveTo>
                  <a:lnTo>
                    <a:pt x="911999" y="0"/>
                  </a:lnTo>
                  <a:cubicBezTo>
                    <a:pt x="982618" y="0"/>
                    <a:pt x="1039866" y="57248"/>
                    <a:pt x="1039866" y="127867"/>
                  </a:cubicBezTo>
                  <a:lnTo>
                    <a:pt x="1039866" y="127867"/>
                  </a:lnTo>
                  <a:cubicBezTo>
                    <a:pt x="1039866" y="161780"/>
                    <a:pt x="1026395" y="194303"/>
                    <a:pt x="1002415" y="218283"/>
                  </a:cubicBezTo>
                  <a:cubicBezTo>
                    <a:pt x="978435" y="242263"/>
                    <a:pt x="945912" y="255734"/>
                    <a:pt x="911999" y="255734"/>
                  </a:cubicBezTo>
                  <a:lnTo>
                    <a:pt x="127867" y="255734"/>
                  </a:lnTo>
                  <a:cubicBezTo>
                    <a:pt x="57248" y="255734"/>
                    <a:pt x="0" y="198486"/>
                    <a:pt x="0" y="127867"/>
                  </a:cubicBezTo>
                  <a:lnTo>
                    <a:pt x="0" y="127867"/>
                  </a:lnTo>
                  <a:cubicBezTo>
                    <a:pt x="0" y="57248"/>
                    <a:pt x="57248" y="0"/>
                    <a:pt x="127867" y="0"/>
                  </a:cubicBezTo>
                  <a:close/>
                </a:path>
              </a:pathLst>
            </a:custGeom>
            <a:solidFill>
              <a:srgbClr val="F9FAFA"/>
            </a:solidFill>
            <a:ln w="38100" cap="rnd">
              <a:solidFill>
                <a:srgbClr val="242C79"/>
              </a:solidFill>
              <a:prstDash val="solid"/>
              <a:round/>
            </a:ln>
          </p:spPr>
        </p:sp>
        <p:sp>
          <p:nvSpPr>
            <p:cNvPr name="TextBox 4" id="4"/>
            <p:cNvSpPr txBox="true"/>
            <p:nvPr/>
          </p:nvSpPr>
          <p:spPr>
            <a:xfrm>
              <a:off x="0" y="-66675"/>
              <a:ext cx="1039866" cy="322409"/>
            </a:xfrm>
            <a:prstGeom prst="rect">
              <a:avLst/>
            </a:prstGeom>
          </p:spPr>
          <p:txBody>
            <a:bodyPr anchor="ctr" rtlCol="false" tIns="254000" lIns="254000" bIns="254000" rIns="254000"/>
            <a:lstStyle/>
            <a:p>
              <a:pPr algn="ctr">
                <a:lnSpc>
                  <a:spcPts val="3919"/>
                </a:lnSpc>
              </a:pPr>
              <a:r>
                <a:rPr lang="en-US" b="true" sz="2799" spc="139">
                  <a:solidFill>
                    <a:srgbClr val="000000"/>
                  </a:solidFill>
                  <a:latin typeface="Rubik Bold"/>
                  <a:ea typeface="Rubik Bold"/>
                  <a:cs typeface="Rubik Bold"/>
                  <a:sym typeface="Rubik Bold"/>
                </a:rPr>
                <a:t>ALI YASSER</a:t>
              </a:r>
            </a:p>
          </p:txBody>
        </p:sp>
      </p:grpSp>
      <p:grpSp>
        <p:nvGrpSpPr>
          <p:cNvPr name="Group 5" id="5"/>
          <p:cNvGrpSpPr/>
          <p:nvPr/>
        </p:nvGrpSpPr>
        <p:grpSpPr>
          <a:xfrm rot="0">
            <a:off x="9232550" y="7173535"/>
            <a:ext cx="4125342" cy="1000887"/>
            <a:chOff x="0" y="0"/>
            <a:chExt cx="1086510" cy="263608"/>
          </a:xfrm>
        </p:grpSpPr>
        <p:sp>
          <p:nvSpPr>
            <p:cNvPr name="Freeform 6" id="6"/>
            <p:cNvSpPr/>
            <p:nvPr/>
          </p:nvSpPr>
          <p:spPr>
            <a:xfrm flipH="false" flipV="false" rot="0">
              <a:off x="0" y="0"/>
              <a:ext cx="1086510" cy="263608"/>
            </a:xfrm>
            <a:custGeom>
              <a:avLst/>
              <a:gdLst/>
              <a:ahLst/>
              <a:cxnLst/>
              <a:rect r="r" b="b" t="t" l="l"/>
              <a:pathLst>
                <a:path h="263608" w="1086510">
                  <a:moveTo>
                    <a:pt x="131804" y="0"/>
                  </a:moveTo>
                  <a:lnTo>
                    <a:pt x="954706" y="0"/>
                  </a:lnTo>
                  <a:cubicBezTo>
                    <a:pt x="1027499" y="0"/>
                    <a:pt x="1086510" y="59011"/>
                    <a:pt x="1086510" y="131804"/>
                  </a:cubicBezTo>
                  <a:lnTo>
                    <a:pt x="1086510" y="131804"/>
                  </a:lnTo>
                  <a:cubicBezTo>
                    <a:pt x="1086510" y="204597"/>
                    <a:pt x="1027499" y="263608"/>
                    <a:pt x="954706" y="263608"/>
                  </a:cubicBezTo>
                  <a:lnTo>
                    <a:pt x="131804" y="263608"/>
                  </a:lnTo>
                  <a:cubicBezTo>
                    <a:pt x="59011" y="263608"/>
                    <a:pt x="0" y="204597"/>
                    <a:pt x="0" y="131804"/>
                  </a:cubicBezTo>
                  <a:lnTo>
                    <a:pt x="0" y="131804"/>
                  </a:lnTo>
                  <a:cubicBezTo>
                    <a:pt x="0" y="59011"/>
                    <a:pt x="59011" y="0"/>
                    <a:pt x="131804" y="0"/>
                  </a:cubicBezTo>
                  <a:close/>
                </a:path>
              </a:pathLst>
            </a:custGeom>
            <a:solidFill>
              <a:srgbClr val="F8F8F8"/>
            </a:solidFill>
            <a:ln w="38100" cap="rnd">
              <a:solidFill>
                <a:srgbClr val="242C79"/>
              </a:solidFill>
              <a:prstDash val="solid"/>
              <a:round/>
            </a:ln>
          </p:spPr>
        </p:sp>
        <p:sp>
          <p:nvSpPr>
            <p:cNvPr name="TextBox 7" id="7"/>
            <p:cNvSpPr txBox="true"/>
            <p:nvPr/>
          </p:nvSpPr>
          <p:spPr>
            <a:xfrm>
              <a:off x="0" y="-57150"/>
              <a:ext cx="1086510" cy="320758"/>
            </a:xfrm>
            <a:prstGeom prst="rect">
              <a:avLst/>
            </a:prstGeom>
          </p:spPr>
          <p:txBody>
            <a:bodyPr anchor="ctr" rtlCol="false" tIns="254000" lIns="254000" bIns="254000" rIns="254000"/>
            <a:lstStyle/>
            <a:p>
              <a:pPr algn="ctr">
                <a:lnSpc>
                  <a:spcPts val="3219"/>
                </a:lnSpc>
              </a:pPr>
              <a:r>
                <a:rPr lang="en-US" b="true" sz="2299" spc="114">
                  <a:solidFill>
                    <a:srgbClr val="000000"/>
                  </a:solidFill>
                  <a:latin typeface="Rubik Bold"/>
                  <a:ea typeface="Rubik Bold"/>
                  <a:cs typeface="Rubik Bold"/>
                  <a:sym typeface="Rubik Bold"/>
                </a:rPr>
                <a:t>MOSTAFA ELBORHAMY</a:t>
              </a:r>
            </a:p>
          </p:txBody>
        </p:sp>
      </p:grpSp>
      <p:grpSp>
        <p:nvGrpSpPr>
          <p:cNvPr name="Group 8" id="8"/>
          <p:cNvGrpSpPr/>
          <p:nvPr/>
        </p:nvGrpSpPr>
        <p:grpSpPr>
          <a:xfrm rot="0">
            <a:off x="5107208" y="7173535"/>
            <a:ext cx="3948242" cy="970991"/>
            <a:chOff x="0" y="0"/>
            <a:chExt cx="1039866" cy="255734"/>
          </a:xfrm>
        </p:grpSpPr>
        <p:sp>
          <p:nvSpPr>
            <p:cNvPr name="Freeform 9" id="9"/>
            <p:cNvSpPr/>
            <p:nvPr/>
          </p:nvSpPr>
          <p:spPr>
            <a:xfrm flipH="false" flipV="false" rot="0">
              <a:off x="0" y="0"/>
              <a:ext cx="1039866" cy="255734"/>
            </a:xfrm>
            <a:custGeom>
              <a:avLst/>
              <a:gdLst/>
              <a:ahLst/>
              <a:cxnLst/>
              <a:rect r="r" b="b" t="t" l="l"/>
              <a:pathLst>
                <a:path h="255734" w="1039866">
                  <a:moveTo>
                    <a:pt x="127867" y="0"/>
                  </a:moveTo>
                  <a:lnTo>
                    <a:pt x="911999" y="0"/>
                  </a:lnTo>
                  <a:cubicBezTo>
                    <a:pt x="982618" y="0"/>
                    <a:pt x="1039866" y="57248"/>
                    <a:pt x="1039866" y="127867"/>
                  </a:cubicBezTo>
                  <a:lnTo>
                    <a:pt x="1039866" y="127867"/>
                  </a:lnTo>
                  <a:cubicBezTo>
                    <a:pt x="1039866" y="161780"/>
                    <a:pt x="1026395" y="194303"/>
                    <a:pt x="1002415" y="218283"/>
                  </a:cubicBezTo>
                  <a:cubicBezTo>
                    <a:pt x="978435" y="242263"/>
                    <a:pt x="945912" y="255734"/>
                    <a:pt x="911999" y="255734"/>
                  </a:cubicBezTo>
                  <a:lnTo>
                    <a:pt x="127867" y="255734"/>
                  </a:lnTo>
                  <a:cubicBezTo>
                    <a:pt x="57248" y="255734"/>
                    <a:pt x="0" y="198486"/>
                    <a:pt x="0" y="127867"/>
                  </a:cubicBezTo>
                  <a:lnTo>
                    <a:pt x="0" y="127867"/>
                  </a:lnTo>
                  <a:cubicBezTo>
                    <a:pt x="0" y="57248"/>
                    <a:pt x="57248" y="0"/>
                    <a:pt x="127867" y="0"/>
                  </a:cubicBezTo>
                  <a:close/>
                </a:path>
              </a:pathLst>
            </a:custGeom>
            <a:solidFill>
              <a:srgbClr val="F8F8F8"/>
            </a:solidFill>
            <a:ln w="38100" cap="rnd">
              <a:solidFill>
                <a:srgbClr val="242C79"/>
              </a:solidFill>
              <a:prstDash val="solid"/>
              <a:round/>
            </a:ln>
          </p:spPr>
        </p:sp>
        <p:sp>
          <p:nvSpPr>
            <p:cNvPr name="TextBox 10" id="10"/>
            <p:cNvSpPr txBox="true"/>
            <p:nvPr/>
          </p:nvSpPr>
          <p:spPr>
            <a:xfrm>
              <a:off x="0" y="-66675"/>
              <a:ext cx="1039866" cy="322409"/>
            </a:xfrm>
            <a:prstGeom prst="rect">
              <a:avLst/>
            </a:prstGeom>
          </p:spPr>
          <p:txBody>
            <a:bodyPr anchor="ctr" rtlCol="false" tIns="254000" lIns="254000" bIns="254000" rIns="254000"/>
            <a:lstStyle/>
            <a:p>
              <a:pPr algn="ctr">
                <a:lnSpc>
                  <a:spcPts val="3919"/>
                </a:lnSpc>
              </a:pPr>
              <a:r>
                <a:rPr lang="en-US" b="true" sz="2799" spc="139">
                  <a:solidFill>
                    <a:srgbClr val="000000"/>
                  </a:solidFill>
                  <a:latin typeface="Rubik Bold"/>
                  <a:ea typeface="Rubik Bold"/>
                  <a:cs typeface="Rubik Bold"/>
                  <a:sym typeface="Rubik Bold"/>
                </a:rPr>
                <a:t>MOHAMED ATWAN</a:t>
              </a:r>
            </a:p>
          </p:txBody>
        </p:sp>
      </p:grpSp>
      <p:grpSp>
        <p:nvGrpSpPr>
          <p:cNvPr name="Group 11" id="11"/>
          <p:cNvGrpSpPr/>
          <p:nvPr/>
        </p:nvGrpSpPr>
        <p:grpSpPr>
          <a:xfrm rot="0">
            <a:off x="981866" y="7173535"/>
            <a:ext cx="3948242" cy="1000887"/>
            <a:chOff x="0" y="0"/>
            <a:chExt cx="1039866" cy="263608"/>
          </a:xfrm>
        </p:grpSpPr>
        <p:sp>
          <p:nvSpPr>
            <p:cNvPr name="Freeform 12" id="12"/>
            <p:cNvSpPr/>
            <p:nvPr/>
          </p:nvSpPr>
          <p:spPr>
            <a:xfrm flipH="false" flipV="false" rot="0">
              <a:off x="0" y="0"/>
              <a:ext cx="1039866" cy="263608"/>
            </a:xfrm>
            <a:custGeom>
              <a:avLst/>
              <a:gdLst/>
              <a:ahLst/>
              <a:cxnLst/>
              <a:rect r="r" b="b" t="t" l="l"/>
              <a:pathLst>
                <a:path h="263608" w="1039866">
                  <a:moveTo>
                    <a:pt x="131804" y="0"/>
                  </a:moveTo>
                  <a:lnTo>
                    <a:pt x="908062" y="0"/>
                  </a:lnTo>
                  <a:cubicBezTo>
                    <a:pt x="980856" y="0"/>
                    <a:pt x="1039866" y="59011"/>
                    <a:pt x="1039866" y="131804"/>
                  </a:cubicBezTo>
                  <a:lnTo>
                    <a:pt x="1039866" y="131804"/>
                  </a:lnTo>
                  <a:cubicBezTo>
                    <a:pt x="1039866" y="204597"/>
                    <a:pt x="980856" y="263608"/>
                    <a:pt x="908062" y="263608"/>
                  </a:cubicBezTo>
                  <a:lnTo>
                    <a:pt x="131804" y="263608"/>
                  </a:lnTo>
                  <a:cubicBezTo>
                    <a:pt x="59011" y="263608"/>
                    <a:pt x="0" y="204597"/>
                    <a:pt x="0" y="131804"/>
                  </a:cubicBezTo>
                  <a:lnTo>
                    <a:pt x="0" y="131804"/>
                  </a:lnTo>
                  <a:cubicBezTo>
                    <a:pt x="0" y="59011"/>
                    <a:pt x="59011" y="0"/>
                    <a:pt x="131804" y="0"/>
                  </a:cubicBezTo>
                  <a:close/>
                </a:path>
              </a:pathLst>
            </a:custGeom>
            <a:solidFill>
              <a:srgbClr val="F8F8F8"/>
            </a:solidFill>
            <a:ln w="38100" cap="rnd">
              <a:solidFill>
                <a:srgbClr val="242C79"/>
              </a:solidFill>
              <a:prstDash val="solid"/>
              <a:round/>
            </a:ln>
          </p:spPr>
        </p:sp>
        <p:sp>
          <p:nvSpPr>
            <p:cNvPr name="TextBox 13" id="13"/>
            <p:cNvSpPr txBox="true"/>
            <p:nvPr/>
          </p:nvSpPr>
          <p:spPr>
            <a:xfrm>
              <a:off x="0" y="-57150"/>
              <a:ext cx="1039866" cy="320758"/>
            </a:xfrm>
            <a:prstGeom prst="rect">
              <a:avLst/>
            </a:prstGeom>
          </p:spPr>
          <p:txBody>
            <a:bodyPr anchor="ctr" rtlCol="false" tIns="254000" lIns="254000" bIns="254000" rIns="254000"/>
            <a:lstStyle/>
            <a:p>
              <a:pPr algn="ctr">
                <a:lnSpc>
                  <a:spcPts val="4199"/>
                </a:lnSpc>
              </a:pPr>
              <a:r>
                <a:rPr lang="en-US" b="true" sz="2999" spc="149">
                  <a:solidFill>
                    <a:srgbClr val="000000"/>
                  </a:solidFill>
                  <a:latin typeface="Rubik Bold"/>
                  <a:ea typeface="Rubik Bold"/>
                  <a:cs typeface="Rubik Bold"/>
                  <a:sym typeface="Rubik Bold"/>
                </a:rPr>
                <a:t>SYED TAG EDIN</a:t>
              </a:r>
            </a:p>
          </p:txBody>
        </p:sp>
      </p:grpSp>
      <p:grpSp>
        <p:nvGrpSpPr>
          <p:cNvPr name="Group 14" id="14"/>
          <p:cNvGrpSpPr/>
          <p:nvPr/>
        </p:nvGrpSpPr>
        <p:grpSpPr>
          <a:xfrm rot="0">
            <a:off x="1067219" y="2863327"/>
            <a:ext cx="3777536" cy="3777521"/>
            <a:chOff x="0" y="0"/>
            <a:chExt cx="6350000" cy="6349975"/>
          </a:xfrm>
        </p:grpSpPr>
        <p:sp>
          <p:nvSpPr>
            <p:cNvPr name="Freeform 15" id="15"/>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2"/>
              <a:stretch>
                <a:fillRect l="0" t="0" r="0" b="0"/>
              </a:stretch>
            </a:blipFill>
          </p:spPr>
        </p:sp>
      </p:grpSp>
      <p:grpSp>
        <p:nvGrpSpPr>
          <p:cNvPr name="Group 16" id="16"/>
          <p:cNvGrpSpPr/>
          <p:nvPr/>
        </p:nvGrpSpPr>
        <p:grpSpPr>
          <a:xfrm rot="0">
            <a:off x="5192561" y="2863327"/>
            <a:ext cx="3777536" cy="3777521"/>
            <a:chOff x="0" y="0"/>
            <a:chExt cx="6350000" cy="6349975"/>
          </a:xfrm>
        </p:grpSpPr>
        <p:sp>
          <p:nvSpPr>
            <p:cNvPr name="Freeform 17" id="17"/>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3"/>
              <a:stretch>
                <a:fillRect l="-17183" t="-49396" r="0" b="-6847"/>
              </a:stretch>
            </a:blipFill>
          </p:spPr>
        </p:sp>
      </p:grpSp>
      <p:grpSp>
        <p:nvGrpSpPr>
          <p:cNvPr name="Group 18" id="18"/>
          <p:cNvGrpSpPr/>
          <p:nvPr/>
        </p:nvGrpSpPr>
        <p:grpSpPr>
          <a:xfrm rot="0">
            <a:off x="9317903" y="2863327"/>
            <a:ext cx="3777536" cy="3777521"/>
            <a:chOff x="0" y="0"/>
            <a:chExt cx="6350000" cy="6349975"/>
          </a:xfrm>
        </p:grpSpPr>
        <p:sp>
          <p:nvSpPr>
            <p:cNvPr name="Freeform 19" id="19"/>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4"/>
              <a:stretch>
                <a:fillRect l="0" t="-1305" r="0" b="-32028"/>
              </a:stretch>
            </a:blipFill>
          </p:spPr>
        </p:sp>
      </p:grpSp>
      <p:grpSp>
        <p:nvGrpSpPr>
          <p:cNvPr name="Group 20" id="20"/>
          <p:cNvGrpSpPr/>
          <p:nvPr/>
        </p:nvGrpSpPr>
        <p:grpSpPr>
          <a:xfrm rot="0">
            <a:off x="13443245" y="2863327"/>
            <a:ext cx="3777536" cy="3777521"/>
            <a:chOff x="0" y="0"/>
            <a:chExt cx="6350000" cy="6349975"/>
          </a:xfrm>
        </p:grpSpPr>
        <p:sp>
          <p:nvSpPr>
            <p:cNvPr name="Freeform 21" id="21"/>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5"/>
              <a:stretch>
                <a:fillRect l="0" t="-16666" r="0" b="-16666"/>
              </a:stretch>
            </a:blipFill>
          </p:spPr>
        </p:sp>
      </p:grpSp>
      <p:sp>
        <p:nvSpPr>
          <p:cNvPr name="TextBox 22" id="22"/>
          <p:cNvSpPr txBox="true"/>
          <p:nvPr/>
        </p:nvSpPr>
        <p:spPr>
          <a:xfrm rot="0">
            <a:off x="981866" y="701152"/>
            <a:ext cx="16324269" cy="1628775"/>
          </a:xfrm>
          <a:prstGeom prst="rect">
            <a:avLst/>
          </a:prstGeom>
        </p:spPr>
        <p:txBody>
          <a:bodyPr anchor="t" rtlCol="false" tIns="0" lIns="0" bIns="0" rIns="0">
            <a:spAutoFit/>
          </a:bodyPr>
          <a:lstStyle/>
          <a:p>
            <a:pPr algn="ctr" marL="0" indent="0" lvl="0">
              <a:lnSpc>
                <a:spcPts val="10800"/>
              </a:lnSpc>
              <a:spcBef>
                <a:spcPct val="0"/>
              </a:spcBef>
            </a:pPr>
            <a:r>
              <a:rPr lang="en-US" b="true" sz="9000" strike="noStrike" u="none">
                <a:solidFill>
                  <a:srgbClr val="F8F8F8"/>
                </a:solidFill>
                <a:latin typeface="Agrandir Heavy"/>
                <a:ea typeface="Agrandir Heavy"/>
                <a:cs typeface="Agrandir Heavy"/>
                <a:sym typeface="Agrandir Heavy"/>
              </a:rPr>
              <a:t> MEET OUR TEAM </a:t>
            </a:r>
          </a:p>
        </p:txBody>
      </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Freeform 2" id="2"/>
          <p:cNvSpPr/>
          <p:nvPr/>
        </p:nvSpPr>
        <p:spPr>
          <a:xfrm flipH="true" flipV="true" rot="0">
            <a:off x="0" y="0"/>
            <a:ext cx="2057400" cy="4114800"/>
          </a:xfrm>
          <a:custGeom>
            <a:avLst/>
            <a:gdLst/>
            <a:ahLst/>
            <a:cxnLst/>
            <a:rect r="r" b="b" t="t" l="l"/>
            <a:pathLst>
              <a:path h="4114800" w="2057400">
                <a:moveTo>
                  <a:pt x="2057400" y="4114800"/>
                </a:moveTo>
                <a:lnTo>
                  <a:pt x="0" y="4114800"/>
                </a:lnTo>
                <a:lnTo>
                  <a:pt x="0" y="0"/>
                </a:lnTo>
                <a:lnTo>
                  <a:pt x="2057400" y="0"/>
                </a:lnTo>
                <a:lnTo>
                  <a:pt x="2057400" y="411480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840509" y="242174"/>
            <a:ext cx="3020129" cy="3001015"/>
          </a:xfrm>
          <a:custGeom>
            <a:avLst/>
            <a:gdLst/>
            <a:ahLst/>
            <a:cxnLst/>
            <a:rect r="r" b="b" t="t" l="l"/>
            <a:pathLst>
              <a:path h="3001015" w="3020129">
                <a:moveTo>
                  <a:pt x="0" y="0"/>
                </a:moveTo>
                <a:lnTo>
                  <a:pt x="3020129" y="0"/>
                </a:lnTo>
                <a:lnTo>
                  <a:pt x="3020129" y="3001014"/>
                </a:lnTo>
                <a:lnTo>
                  <a:pt x="0" y="3001014"/>
                </a:lnTo>
                <a:lnTo>
                  <a:pt x="0" y="0"/>
                </a:lnTo>
                <a:close/>
              </a:path>
            </a:pathLst>
          </a:custGeom>
          <a:blipFill>
            <a:blip r:embed="rId4"/>
            <a:stretch>
              <a:fillRect l="0" t="0" r="0" b="0"/>
            </a:stretch>
          </a:blipFill>
        </p:spPr>
      </p:sp>
      <p:sp>
        <p:nvSpPr>
          <p:cNvPr name="Freeform 4" id="4"/>
          <p:cNvSpPr/>
          <p:nvPr/>
        </p:nvSpPr>
        <p:spPr>
          <a:xfrm flipH="false" flipV="false" rot="0">
            <a:off x="1012102" y="7878942"/>
            <a:ext cx="3236788" cy="1897080"/>
          </a:xfrm>
          <a:custGeom>
            <a:avLst/>
            <a:gdLst/>
            <a:ahLst/>
            <a:cxnLst/>
            <a:rect r="r" b="b" t="t" l="l"/>
            <a:pathLst>
              <a:path h="1897080" w="3236788">
                <a:moveTo>
                  <a:pt x="0" y="0"/>
                </a:moveTo>
                <a:lnTo>
                  <a:pt x="3236788" y="0"/>
                </a:lnTo>
                <a:lnTo>
                  <a:pt x="3236788" y="1897079"/>
                </a:lnTo>
                <a:lnTo>
                  <a:pt x="0" y="1897079"/>
                </a:lnTo>
                <a:lnTo>
                  <a:pt x="0" y="0"/>
                </a:lnTo>
                <a:close/>
              </a:path>
            </a:pathLst>
          </a:custGeom>
          <a:blipFill>
            <a:blip r:embed="rId5"/>
            <a:stretch>
              <a:fillRect l="-6264" t="-71991" r="-11484" b="-28911"/>
            </a:stretch>
          </a:blipFill>
        </p:spPr>
      </p:sp>
      <p:sp>
        <p:nvSpPr>
          <p:cNvPr name="Freeform 5" id="5"/>
          <p:cNvSpPr/>
          <p:nvPr/>
        </p:nvSpPr>
        <p:spPr>
          <a:xfrm flipH="false" flipV="false" rot="0">
            <a:off x="10784136" y="-22524"/>
            <a:ext cx="8336145" cy="10309524"/>
          </a:xfrm>
          <a:custGeom>
            <a:avLst/>
            <a:gdLst/>
            <a:ahLst/>
            <a:cxnLst/>
            <a:rect r="r" b="b" t="t" l="l"/>
            <a:pathLst>
              <a:path h="10309524" w="8336145">
                <a:moveTo>
                  <a:pt x="0" y="0"/>
                </a:moveTo>
                <a:lnTo>
                  <a:pt x="8336145" y="0"/>
                </a:lnTo>
                <a:lnTo>
                  <a:pt x="8336145" y="10309524"/>
                </a:lnTo>
                <a:lnTo>
                  <a:pt x="0" y="10309524"/>
                </a:lnTo>
                <a:lnTo>
                  <a:pt x="0" y="0"/>
                </a:lnTo>
                <a:close/>
              </a:path>
            </a:pathLst>
          </a:custGeom>
          <a:blipFill>
            <a:blip r:embed="rId6"/>
            <a:stretch>
              <a:fillRect l="0" t="0" r="0" b="0"/>
            </a:stretch>
          </a:blipFill>
        </p:spPr>
      </p:sp>
      <p:sp>
        <p:nvSpPr>
          <p:cNvPr name="Freeform 6" id="6"/>
          <p:cNvSpPr/>
          <p:nvPr/>
        </p:nvSpPr>
        <p:spPr>
          <a:xfrm flipH="false" flipV="false" rot="0">
            <a:off x="8470095" y="-22524"/>
            <a:ext cx="8544018" cy="10309524"/>
          </a:xfrm>
          <a:custGeom>
            <a:avLst/>
            <a:gdLst/>
            <a:ahLst/>
            <a:cxnLst/>
            <a:rect r="r" b="b" t="t" l="l"/>
            <a:pathLst>
              <a:path h="10309524" w="8544018">
                <a:moveTo>
                  <a:pt x="0" y="0"/>
                </a:moveTo>
                <a:lnTo>
                  <a:pt x="8544018" y="0"/>
                </a:lnTo>
                <a:lnTo>
                  <a:pt x="8544018" y="10309524"/>
                </a:lnTo>
                <a:lnTo>
                  <a:pt x="0" y="1030952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7" id="7"/>
          <p:cNvSpPr txBox="true"/>
          <p:nvPr/>
        </p:nvSpPr>
        <p:spPr>
          <a:xfrm rot="0">
            <a:off x="-3291984" y="4605263"/>
            <a:ext cx="16231552" cy="1407413"/>
          </a:xfrm>
          <a:prstGeom prst="rect">
            <a:avLst/>
          </a:prstGeom>
        </p:spPr>
        <p:txBody>
          <a:bodyPr anchor="t" rtlCol="false" tIns="0" lIns="0" bIns="0" rIns="0">
            <a:spAutoFit/>
          </a:bodyPr>
          <a:lstStyle/>
          <a:p>
            <a:pPr algn="ctr">
              <a:lnSpc>
                <a:spcPts val="10877"/>
              </a:lnSpc>
            </a:pPr>
            <a:r>
              <a:rPr lang="en-US" b="true" sz="9799">
                <a:solidFill>
                  <a:srgbClr val="060644"/>
                </a:solidFill>
                <a:latin typeface="Public Sans Heavy"/>
                <a:ea typeface="Public Sans Heavy"/>
                <a:cs typeface="Public Sans Heavy"/>
                <a:sym typeface="Public Sans Heavy"/>
              </a:rPr>
              <a:t>THANK YOU</a:t>
            </a:r>
          </a:p>
        </p:txBody>
      </p:sp>
      <p:sp>
        <p:nvSpPr>
          <p:cNvPr name="TextBox 8" id="8"/>
          <p:cNvSpPr txBox="true"/>
          <p:nvPr/>
        </p:nvSpPr>
        <p:spPr>
          <a:xfrm rot="0">
            <a:off x="-2001778" y="5765027"/>
            <a:ext cx="13651141" cy="837565"/>
          </a:xfrm>
          <a:prstGeom prst="rect">
            <a:avLst/>
          </a:prstGeom>
        </p:spPr>
        <p:txBody>
          <a:bodyPr anchor="t" rtlCol="false" tIns="0" lIns="0" bIns="0" rIns="0">
            <a:spAutoFit/>
          </a:bodyPr>
          <a:lstStyle/>
          <a:p>
            <a:pPr algn="ctr">
              <a:lnSpc>
                <a:spcPts val="6859"/>
              </a:lnSpc>
            </a:pPr>
            <a:r>
              <a:rPr lang="en-US" sz="4899" spc="-7">
                <a:solidFill>
                  <a:srgbClr val="000000"/>
                </a:solidFill>
                <a:latin typeface="Public Sans"/>
                <a:ea typeface="Public Sans"/>
                <a:cs typeface="Public Sans"/>
                <a:sym typeface="Public Sans"/>
              </a:rPr>
              <a:t>FOR YOUR ATTENTION</a:t>
            </a:r>
          </a:p>
        </p:txBody>
      </p:sp>
      <p:sp>
        <p:nvSpPr>
          <p:cNvPr name="TextBox 9" id="9"/>
          <p:cNvSpPr txBox="true"/>
          <p:nvPr/>
        </p:nvSpPr>
        <p:spPr>
          <a:xfrm rot="0">
            <a:off x="4512052" y="8823632"/>
            <a:ext cx="3176992" cy="682822"/>
          </a:xfrm>
          <a:prstGeom prst="rect">
            <a:avLst/>
          </a:prstGeom>
        </p:spPr>
        <p:txBody>
          <a:bodyPr anchor="t" rtlCol="false" tIns="0" lIns="0" bIns="0" rIns="0">
            <a:spAutoFit/>
          </a:bodyPr>
          <a:lstStyle/>
          <a:p>
            <a:pPr algn="just">
              <a:lnSpc>
                <a:spcPts val="5414"/>
              </a:lnSpc>
            </a:pPr>
            <a:r>
              <a:rPr lang="en-US" b="true" sz="3867">
                <a:solidFill>
                  <a:srgbClr val="000000"/>
                </a:solidFill>
                <a:latin typeface="Public Sans Bold"/>
                <a:ea typeface="Public Sans Bold"/>
                <a:cs typeface="Public Sans Bold"/>
                <a:sym typeface="Public Sans Bold"/>
              </a:rPr>
              <a:t>DEVx Team</a:t>
            </a:r>
          </a:p>
        </p:txBody>
      </p:sp>
    </p:spTree>
  </p:cSld>
  <p:clrMapOvr>
    <a:masterClrMapping/>
  </p:clrMapOvr>
  <p:transition spd="slow">
    <p:fade/>
  </p:transition>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Freeform 2" id="2"/>
          <p:cNvSpPr/>
          <p:nvPr/>
        </p:nvSpPr>
        <p:spPr>
          <a:xfrm flipH="true" flipV="true" rot="0">
            <a:off x="0" y="0"/>
            <a:ext cx="2057400" cy="4114800"/>
          </a:xfrm>
          <a:custGeom>
            <a:avLst/>
            <a:gdLst/>
            <a:ahLst/>
            <a:cxnLst/>
            <a:rect r="r" b="b" t="t" l="l"/>
            <a:pathLst>
              <a:path h="4114800" w="2057400">
                <a:moveTo>
                  <a:pt x="2057400" y="4114800"/>
                </a:moveTo>
                <a:lnTo>
                  <a:pt x="0" y="4114800"/>
                </a:lnTo>
                <a:lnTo>
                  <a:pt x="0" y="0"/>
                </a:lnTo>
                <a:lnTo>
                  <a:pt x="2057400" y="0"/>
                </a:lnTo>
                <a:lnTo>
                  <a:pt x="2057400" y="411480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6230600" y="6172200"/>
            <a:ext cx="2057400" cy="4114800"/>
          </a:xfrm>
          <a:custGeom>
            <a:avLst/>
            <a:gdLst/>
            <a:ahLst/>
            <a:cxnLst/>
            <a:rect r="r" b="b" t="t" l="l"/>
            <a:pathLst>
              <a:path h="4114800" w="2057400">
                <a:moveTo>
                  <a:pt x="0" y="0"/>
                </a:moveTo>
                <a:lnTo>
                  <a:pt x="2057400" y="0"/>
                </a:lnTo>
                <a:lnTo>
                  <a:pt x="20574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4" id="4"/>
          <p:cNvSpPr/>
          <p:nvPr/>
        </p:nvSpPr>
        <p:spPr>
          <a:xfrm rot="0">
            <a:off x="13353773" y="835718"/>
            <a:ext cx="3905051" cy="0"/>
          </a:xfrm>
          <a:prstGeom prst="line">
            <a:avLst/>
          </a:prstGeom>
          <a:ln cap="flat" w="47625">
            <a:solidFill>
              <a:srgbClr val="02084B"/>
            </a:solidFill>
            <a:prstDash val="solid"/>
            <a:headEnd type="none" len="sm" w="sm"/>
            <a:tailEnd type="none" len="sm" w="sm"/>
          </a:ln>
        </p:spPr>
      </p:sp>
      <p:sp>
        <p:nvSpPr>
          <p:cNvPr name="AutoShape 5" id="5"/>
          <p:cNvSpPr/>
          <p:nvPr/>
        </p:nvSpPr>
        <p:spPr>
          <a:xfrm rot="-10800000">
            <a:off x="1029176" y="9403657"/>
            <a:ext cx="3905051" cy="0"/>
          </a:xfrm>
          <a:prstGeom prst="line">
            <a:avLst/>
          </a:prstGeom>
          <a:ln cap="flat" w="47625">
            <a:solidFill>
              <a:srgbClr val="02084B"/>
            </a:solidFill>
            <a:prstDash val="solid"/>
            <a:headEnd type="none" len="sm" w="sm"/>
            <a:tailEnd type="none" len="sm" w="sm"/>
          </a:ln>
        </p:spPr>
      </p:sp>
      <p:sp>
        <p:nvSpPr>
          <p:cNvPr name="AutoShape 6" id="6"/>
          <p:cNvSpPr/>
          <p:nvPr/>
        </p:nvSpPr>
        <p:spPr>
          <a:xfrm rot="-5400000">
            <a:off x="15512315" y="2536508"/>
            <a:ext cx="3447298" cy="0"/>
          </a:xfrm>
          <a:prstGeom prst="line">
            <a:avLst/>
          </a:prstGeom>
          <a:ln cap="flat" w="47625">
            <a:solidFill>
              <a:srgbClr val="02084B"/>
            </a:solidFill>
            <a:prstDash val="solid"/>
            <a:headEnd type="none" len="sm" w="sm"/>
            <a:tailEnd type="none" len="sm" w="sm"/>
          </a:ln>
        </p:spPr>
      </p:sp>
      <p:sp>
        <p:nvSpPr>
          <p:cNvPr name="AutoShape 7" id="7"/>
          <p:cNvSpPr/>
          <p:nvPr/>
        </p:nvSpPr>
        <p:spPr>
          <a:xfrm rot="5400000">
            <a:off x="-671613" y="7702867"/>
            <a:ext cx="3447298" cy="0"/>
          </a:xfrm>
          <a:prstGeom prst="line">
            <a:avLst/>
          </a:prstGeom>
          <a:ln cap="flat" w="47625">
            <a:solidFill>
              <a:srgbClr val="02084B"/>
            </a:solidFill>
            <a:prstDash val="solid"/>
            <a:headEnd type="none" len="sm" w="sm"/>
            <a:tailEnd type="none" len="sm" w="sm"/>
          </a:ln>
        </p:spPr>
      </p:sp>
      <p:grpSp>
        <p:nvGrpSpPr>
          <p:cNvPr name="Group 8" id="8"/>
          <p:cNvGrpSpPr/>
          <p:nvPr/>
        </p:nvGrpSpPr>
        <p:grpSpPr>
          <a:xfrm rot="0">
            <a:off x="1609544" y="2712932"/>
            <a:ext cx="895712" cy="895712"/>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42C79"/>
            </a:solidFill>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1609544" y="5534025"/>
            <a:ext cx="895712" cy="895712"/>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42C79"/>
            </a:solidFill>
          </p:spPr>
        </p:sp>
        <p:sp>
          <p:nvSpPr>
            <p:cNvPr name="TextBox 13" id="13"/>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14" id="14"/>
          <p:cNvSpPr txBox="true"/>
          <p:nvPr/>
        </p:nvSpPr>
        <p:spPr>
          <a:xfrm rot="0">
            <a:off x="2816213" y="2646257"/>
            <a:ext cx="12003745" cy="3855901"/>
          </a:xfrm>
          <a:prstGeom prst="rect">
            <a:avLst/>
          </a:prstGeom>
        </p:spPr>
        <p:txBody>
          <a:bodyPr anchor="t" rtlCol="false" tIns="0" lIns="0" bIns="0" rIns="0">
            <a:spAutoFit/>
          </a:bodyPr>
          <a:lstStyle/>
          <a:p>
            <a:pPr algn="ctr">
              <a:lnSpc>
                <a:spcPts val="5163"/>
              </a:lnSpc>
            </a:pPr>
            <a:r>
              <a:rPr lang="en-US" sz="3688" b="true">
                <a:solidFill>
                  <a:srgbClr val="060644"/>
                </a:solidFill>
                <a:latin typeface="Open Sans Bold"/>
                <a:ea typeface="Open Sans Bold"/>
                <a:cs typeface="Open Sans Bold"/>
                <a:sym typeface="Open Sans Bold"/>
              </a:rPr>
              <a:t>Manage Big Data using the Data Lake and Data Warehouse approach, allowing the plant to leverage all production data for advanced analytics. </a:t>
            </a:r>
          </a:p>
          <a:p>
            <a:pPr algn="ctr" rtl="true">
              <a:lnSpc>
                <a:spcPts val="5163"/>
              </a:lnSpc>
            </a:pPr>
          </a:p>
          <a:p>
            <a:pPr algn="ctr" rtl="true">
              <a:lnSpc>
                <a:spcPts val="5163"/>
              </a:lnSpc>
              <a:spcBef>
                <a:spcPct val="0"/>
              </a:spcBef>
            </a:pPr>
          </a:p>
        </p:txBody>
      </p:sp>
      <p:sp>
        <p:nvSpPr>
          <p:cNvPr name="TextBox 15" id="15"/>
          <p:cNvSpPr txBox="true"/>
          <p:nvPr/>
        </p:nvSpPr>
        <p:spPr>
          <a:xfrm rot="0">
            <a:off x="2816213" y="5467350"/>
            <a:ext cx="12003745" cy="2561599"/>
          </a:xfrm>
          <a:prstGeom prst="rect">
            <a:avLst/>
          </a:prstGeom>
        </p:spPr>
        <p:txBody>
          <a:bodyPr anchor="t" rtlCol="false" tIns="0" lIns="0" bIns="0" rIns="0">
            <a:spAutoFit/>
          </a:bodyPr>
          <a:lstStyle/>
          <a:p>
            <a:pPr algn="ctr">
              <a:lnSpc>
                <a:spcPts val="5163"/>
              </a:lnSpc>
            </a:pPr>
            <a:r>
              <a:rPr lang="en-US" sz="3688" b="true">
                <a:solidFill>
                  <a:srgbClr val="060644"/>
                </a:solidFill>
                <a:latin typeface="Open Sans Bold"/>
                <a:ea typeface="Open Sans Bold"/>
                <a:cs typeface="Open Sans Bold"/>
                <a:sym typeface="Open Sans Bold"/>
              </a:rPr>
              <a:t>Enhance Preventive Maintenance by determining optimal equipment maintenance times based on data-driven performance analysis</a:t>
            </a:r>
          </a:p>
          <a:p>
            <a:pPr algn="ctr" rtl="true">
              <a:lnSpc>
                <a:spcPts val="5163"/>
              </a:lnSpc>
              <a:spcBef>
                <a:spcPct val="0"/>
              </a:spcBef>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11478477" y="1935073"/>
            <a:ext cx="6608691" cy="6608691"/>
            <a:chOff x="0" y="0"/>
            <a:chExt cx="6350000" cy="6350000"/>
          </a:xfrm>
        </p:grpSpPr>
        <p:sp>
          <p:nvSpPr>
            <p:cNvPr name="Freeform 3" id="3"/>
            <p:cNvSpPr/>
            <p:nvPr/>
          </p:nvSpPr>
          <p:spPr>
            <a:xfrm flipH="false" flipV="false" rot="0">
              <a:off x="254" y="1270"/>
              <a:ext cx="6348984" cy="6348984"/>
            </a:xfrm>
            <a:custGeom>
              <a:avLst/>
              <a:gdLst/>
              <a:ahLst/>
              <a:cxnLst/>
              <a:rect r="r" b="b" t="t" l="l"/>
              <a:pathLst>
                <a:path h="6348984" w="6348984">
                  <a:moveTo>
                    <a:pt x="0" y="3174492"/>
                  </a:moveTo>
                  <a:lnTo>
                    <a:pt x="3174492" y="0"/>
                  </a:lnTo>
                  <a:lnTo>
                    <a:pt x="6348984" y="3174492"/>
                  </a:lnTo>
                  <a:lnTo>
                    <a:pt x="3174492" y="6348984"/>
                  </a:lnTo>
                  <a:close/>
                </a:path>
              </a:pathLst>
            </a:custGeom>
            <a:solidFill>
              <a:srgbClr val="02084B"/>
            </a:solidFill>
          </p:spPr>
        </p:sp>
        <p:sp>
          <p:nvSpPr>
            <p:cNvPr name="Freeform 4" id="4"/>
            <p:cNvSpPr/>
            <p:nvPr/>
          </p:nvSpPr>
          <p:spPr>
            <a:xfrm flipH="false" flipV="false" rot="0">
              <a:off x="991997" y="1091406"/>
              <a:ext cx="4366006" cy="4167187"/>
            </a:xfrm>
            <a:custGeom>
              <a:avLst/>
              <a:gdLst/>
              <a:ahLst/>
              <a:cxnLst/>
              <a:rect r="r" b="b" t="t" l="l"/>
              <a:pathLst>
                <a:path h="4167187" w="4366006">
                  <a:moveTo>
                    <a:pt x="2183003" y="3334"/>
                  </a:moveTo>
                  <a:cubicBezTo>
                    <a:pt x="1437581" y="0"/>
                    <a:pt x="747353" y="395765"/>
                    <a:pt x="373676" y="1040769"/>
                  </a:cubicBezTo>
                  <a:cubicBezTo>
                    <a:pt x="0" y="1685773"/>
                    <a:pt x="0" y="2481415"/>
                    <a:pt x="373676" y="3126419"/>
                  </a:cubicBezTo>
                  <a:cubicBezTo>
                    <a:pt x="747353" y="3771423"/>
                    <a:pt x="1437581" y="4167187"/>
                    <a:pt x="2183003" y="4163854"/>
                  </a:cubicBezTo>
                  <a:cubicBezTo>
                    <a:pt x="2928425" y="4167187"/>
                    <a:pt x="3618653" y="3771423"/>
                    <a:pt x="3992330" y="3126419"/>
                  </a:cubicBezTo>
                  <a:cubicBezTo>
                    <a:pt x="4366006" y="2481415"/>
                    <a:pt x="4366006" y="1685773"/>
                    <a:pt x="3992330" y="1040769"/>
                  </a:cubicBezTo>
                  <a:cubicBezTo>
                    <a:pt x="3618653" y="395765"/>
                    <a:pt x="2928425" y="0"/>
                    <a:pt x="2183003" y="3334"/>
                  </a:cubicBezTo>
                  <a:close/>
                </a:path>
              </a:pathLst>
            </a:custGeom>
            <a:blipFill>
              <a:blip r:embed="rId2"/>
              <a:stretch>
                <a:fillRect l="-8401" t="0" r="-8401" b="0"/>
              </a:stretch>
            </a:blipFill>
          </p:spPr>
        </p:sp>
      </p:grpSp>
      <p:grpSp>
        <p:nvGrpSpPr>
          <p:cNvPr name="Group 5" id="5"/>
          <p:cNvGrpSpPr/>
          <p:nvPr/>
        </p:nvGrpSpPr>
        <p:grpSpPr>
          <a:xfrm rot="0">
            <a:off x="16408880" y="8490744"/>
            <a:ext cx="1554673" cy="1554673"/>
            <a:chOff x="0" y="0"/>
            <a:chExt cx="2072897" cy="2072897"/>
          </a:xfrm>
        </p:grpSpPr>
        <p:grpSp>
          <p:nvGrpSpPr>
            <p:cNvPr name="Group 6" id="6"/>
            <p:cNvGrpSpPr/>
            <p:nvPr/>
          </p:nvGrpSpPr>
          <p:grpSpPr>
            <a:xfrm rot="-2700000">
              <a:off x="483157" y="483157"/>
              <a:ext cx="1106584" cy="1106584"/>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02084B"/>
              </a:solidFill>
            </p:spPr>
          </p:sp>
          <p:sp>
            <p:nvSpPr>
              <p:cNvPr name="TextBox 8" id="8"/>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grpSp>
          <p:nvGrpSpPr>
            <p:cNvPr name="Group 9" id="9"/>
            <p:cNvGrpSpPr/>
            <p:nvPr/>
          </p:nvGrpSpPr>
          <p:grpSpPr>
            <a:xfrm rot="-2700000">
              <a:off x="303569" y="303569"/>
              <a:ext cx="1465759" cy="1465759"/>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000000">
                  <a:alpha val="0"/>
                </a:srgbClr>
              </a:solidFill>
              <a:ln w="57150" cap="sq">
                <a:solidFill>
                  <a:srgbClr val="02084B"/>
                </a:solidFill>
                <a:prstDash val="solid"/>
                <a:miter/>
              </a:ln>
            </p:spPr>
          </p:sp>
          <p:sp>
            <p:nvSpPr>
              <p:cNvPr name="TextBox 11" id="11"/>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grpSp>
      <p:sp>
        <p:nvSpPr>
          <p:cNvPr name="AutoShape 12" id="12"/>
          <p:cNvSpPr/>
          <p:nvPr/>
        </p:nvSpPr>
        <p:spPr>
          <a:xfrm rot="-5399999">
            <a:off x="16257015" y="7295602"/>
            <a:ext cx="1858401" cy="0"/>
          </a:xfrm>
          <a:prstGeom prst="line">
            <a:avLst/>
          </a:prstGeom>
          <a:ln cap="flat" w="47625">
            <a:solidFill>
              <a:srgbClr val="02084B"/>
            </a:solidFill>
            <a:prstDash val="solid"/>
            <a:headEnd type="none" len="sm" w="sm"/>
            <a:tailEnd type="none" len="sm" w="sm"/>
          </a:ln>
        </p:spPr>
      </p:sp>
      <p:sp>
        <p:nvSpPr>
          <p:cNvPr name="AutoShape 13" id="13"/>
          <p:cNvSpPr/>
          <p:nvPr/>
        </p:nvSpPr>
        <p:spPr>
          <a:xfrm flipH="true">
            <a:off x="8706698" y="2670085"/>
            <a:ext cx="3978184" cy="0"/>
          </a:xfrm>
          <a:prstGeom prst="line">
            <a:avLst/>
          </a:prstGeom>
          <a:ln cap="flat" w="47625">
            <a:solidFill>
              <a:srgbClr val="02084B"/>
            </a:solidFill>
            <a:prstDash val="solid"/>
            <a:headEnd type="none" len="sm" w="sm"/>
            <a:tailEnd type="none" len="sm" w="sm"/>
          </a:ln>
        </p:spPr>
      </p:sp>
      <p:sp>
        <p:nvSpPr>
          <p:cNvPr name="Freeform 14" id="14"/>
          <p:cNvSpPr/>
          <p:nvPr/>
        </p:nvSpPr>
        <p:spPr>
          <a:xfrm flipH="true" flipV="false" rot="0">
            <a:off x="7858" y="7612117"/>
            <a:ext cx="1346949" cy="2693898"/>
          </a:xfrm>
          <a:custGeom>
            <a:avLst/>
            <a:gdLst/>
            <a:ahLst/>
            <a:cxnLst/>
            <a:rect r="r" b="b" t="t" l="l"/>
            <a:pathLst>
              <a:path h="2693898" w="1346949">
                <a:moveTo>
                  <a:pt x="1346949" y="0"/>
                </a:moveTo>
                <a:lnTo>
                  <a:pt x="0" y="0"/>
                </a:lnTo>
                <a:lnTo>
                  <a:pt x="0" y="2693898"/>
                </a:lnTo>
                <a:lnTo>
                  <a:pt x="1346949" y="2693898"/>
                </a:lnTo>
                <a:lnTo>
                  <a:pt x="1346949"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5" id="15"/>
          <p:cNvSpPr/>
          <p:nvPr/>
        </p:nvSpPr>
        <p:spPr>
          <a:xfrm flipH="false" flipV="true" rot="0">
            <a:off x="16941051" y="0"/>
            <a:ext cx="1346949" cy="2693898"/>
          </a:xfrm>
          <a:custGeom>
            <a:avLst/>
            <a:gdLst/>
            <a:ahLst/>
            <a:cxnLst/>
            <a:rect r="r" b="b" t="t" l="l"/>
            <a:pathLst>
              <a:path h="2693898" w="1346949">
                <a:moveTo>
                  <a:pt x="0" y="2693898"/>
                </a:moveTo>
                <a:lnTo>
                  <a:pt x="1346949" y="2693898"/>
                </a:lnTo>
                <a:lnTo>
                  <a:pt x="1346949" y="0"/>
                </a:lnTo>
                <a:lnTo>
                  <a:pt x="0" y="0"/>
                </a:lnTo>
                <a:lnTo>
                  <a:pt x="0" y="2693898"/>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16" id="16"/>
          <p:cNvGrpSpPr/>
          <p:nvPr/>
        </p:nvGrpSpPr>
        <p:grpSpPr>
          <a:xfrm rot="0">
            <a:off x="872895" y="3296999"/>
            <a:ext cx="704488" cy="704488"/>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42C79"/>
            </a:solidFill>
          </p:spPr>
        </p:sp>
        <p:sp>
          <p:nvSpPr>
            <p:cNvPr name="TextBox 18" id="18"/>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9" id="19"/>
          <p:cNvGrpSpPr/>
          <p:nvPr/>
        </p:nvGrpSpPr>
        <p:grpSpPr>
          <a:xfrm rot="0">
            <a:off x="872895" y="5942358"/>
            <a:ext cx="704488" cy="704488"/>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42C79"/>
            </a:solidFill>
          </p:spPr>
        </p:sp>
        <p:sp>
          <p:nvSpPr>
            <p:cNvPr name="TextBox 21" id="21"/>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22" id="22"/>
          <p:cNvSpPr txBox="true"/>
          <p:nvPr/>
        </p:nvSpPr>
        <p:spPr>
          <a:xfrm rot="0">
            <a:off x="1354807" y="1830298"/>
            <a:ext cx="7351891" cy="863599"/>
          </a:xfrm>
          <a:prstGeom prst="rect">
            <a:avLst/>
          </a:prstGeom>
        </p:spPr>
        <p:txBody>
          <a:bodyPr anchor="t" rtlCol="false" tIns="0" lIns="0" bIns="0" rIns="0">
            <a:spAutoFit/>
          </a:bodyPr>
          <a:lstStyle/>
          <a:p>
            <a:pPr algn="l">
              <a:lnSpc>
                <a:spcPts val="7000"/>
              </a:lnSpc>
            </a:pPr>
            <a:r>
              <a:rPr lang="en-US" b="true" sz="5000">
                <a:solidFill>
                  <a:srgbClr val="060644"/>
                </a:solidFill>
                <a:latin typeface="Public Sans Bold"/>
                <a:ea typeface="Public Sans Bold"/>
                <a:cs typeface="Public Sans Bold"/>
                <a:sym typeface="Public Sans Bold"/>
              </a:rPr>
              <a:t>EXPECTED OUTCOMES</a:t>
            </a:r>
          </a:p>
        </p:txBody>
      </p:sp>
      <p:sp>
        <p:nvSpPr>
          <p:cNvPr name="TextBox 23" id="23"/>
          <p:cNvSpPr txBox="true"/>
          <p:nvPr/>
        </p:nvSpPr>
        <p:spPr>
          <a:xfrm rot="0">
            <a:off x="1964535" y="3211274"/>
            <a:ext cx="8656415" cy="1936003"/>
          </a:xfrm>
          <a:prstGeom prst="rect">
            <a:avLst/>
          </a:prstGeom>
        </p:spPr>
        <p:txBody>
          <a:bodyPr anchor="t" rtlCol="false" tIns="0" lIns="0" bIns="0" rIns="0">
            <a:spAutoFit/>
          </a:bodyPr>
          <a:lstStyle/>
          <a:p>
            <a:pPr algn="just">
              <a:lnSpc>
                <a:spcPts val="5116"/>
              </a:lnSpc>
            </a:pPr>
            <a:r>
              <a:rPr lang="en-US" b="true" sz="3654">
                <a:solidFill>
                  <a:srgbClr val="000000"/>
                </a:solidFill>
                <a:latin typeface="Public Sans Bold"/>
                <a:ea typeface="Public Sans Bold"/>
                <a:cs typeface="Public Sans Bold"/>
                <a:sym typeface="Public Sans Bold"/>
              </a:rPr>
              <a:t>Improved Product Quality : By reducing the number of defects detected during or after production</a:t>
            </a:r>
          </a:p>
        </p:txBody>
      </p:sp>
      <p:sp>
        <p:nvSpPr>
          <p:cNvPr name="TextBox 24" id="24"/>
          <p:cNvSpPr txBox="true"/>
          <p:nvPr/>
        </p:nvSpPr>
        <p:spPr>
          <a:xfrm rot="0">
            <a:off x="1964535" y="5960062"/>
            <a:ext cx="8656415" cy="2583703"/>
          </a:xfrm>
          <a:prstGeom prst="rect">
            <a:avLst/>
          </a:prstGeom>
        </p:spPr>
        <p:txBody>
          <a:bodyPr anchor="t" rtlCol="false" tIns="0" lIns="0" bIns="0" rIns="0">
            <a:spAutoFit/>
          </a:bodyPr>
          <a:lstStyle/>
          <a:p>
            <a:pPr algn="just">
              <a:lnSpc>
                <a:spcPts val="5116"/>
              </a:lnSpc>
            </a:pPr>
            <a:r>
              <a:rPr lang="en-US" sz="3654" b="true">
                <a:solidFill>
                  <a:srgbClr val="000000"/>
                </a:solidFill>
                <a:latin typeface="Public Sans Bold"/>
                <a:ea typeface="Public Sans Bold"/>
                <a:cs typeface="Public Sans Bold"/>
                <a:sym typeface="Public Sans Bold"/>
              </a:rPr>
              <a:t>Waste Reduction and Cost Savings : Through early detection of potential issues that lead to rejected products</a:t>
            </a:r>
          </a:p>
          <a:p>
            <a:pPr algn="just">
              <a:lnSpc>
                <a:spcPts val="5116"/>
              </a:lnSpc>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11011475" y="1635839"/>
            <a:ext cx="7454223" cy="7454223"/>
            <a:chOff x="0" y="0"/>
            <a:chExt cx="6350000" cy="6350000"/>
          </a:xfrm>
        </p:grpSpPr>
        <p:sp>
          <p:nvSpPr>
            <p:cNvPr name="Freeform 3" id="3"/>
            <p:cNvSpPr/>
            <p:nvPr/>
          </p:nvSpPr>
          <p:spPr>
            <a:xfrm flipH="false" flipV="false" rot="0">
              <a:off x="254" y="1270"/>
              <a:ext cx="6348984" cy="6348984"/>
            </a:xfrm>
            <a:custGeom>
              <a:avLst/>
              <a:gdLst/>
              <a:ahLst/>
              <a:cxnLst/>
              <a:rect r="r" b="b" t="t" l="l"/>
              <a:pathLst>
                <a:path h="6348984" w="6348984">
                  <a:moveTo>
                    <a:pt x="0" y="3174492"/>
                  </a:moveTo>
                  <a:lnTo>
                    <a:pt x="3174492" y="0"/>
                  </a:lnTo>
                  <a:lnTo>
                    <a:pt x="6348984" y="3174492"/>
                  </a:lnTo>
                  <a:lnTo>
                    <a:pt x="3174492" y="6348984"/>
                  </a:lnTo>
                  <a:close/>
                </a:path>
              </a:pathLst>
            </a:custGeom>
            <a:solidFill>
              <a:srgbClr val="02084B"/>
            </a:solidFill>
          </p:spPr>
        </p:sp>
        <p:sp>
          <p:nvSpPr>
            <p:cNvPr name="Freeform 4" id="4"/>
            <p:cNvSpPr/>
            <p:nvPr/>
          </p:nvSpPr>
          <p:spPr>
            <a:xfrm flipH="false" flipV="false" rot="0">
              <a:off x="991997" y="1091406"/>
              <a:ext cx="4366006" cy="4167187"/>
            </a:xfrm>
            <a:custGeom>
              <a:avLst/>
              <a:gdLst/>
              <a:ahLst/>
              <a:cxnLst/>
              <a:rect r="r" b="b" t="t" l="l"/>
              <a:pathLst>
                <a:path h="4167187" w="4366006">
                  <a:moveTo>
                    <a:pt x="2183003" y="3334"/>
                  </a:moveTo>
                  <a:cubicBezTo>
                    <a:pt x="1437581" y="0"/>
                    <a:pt x="747353" y="395765"/>
                    <a:pt x="373676" y="1040769"/>
                  </a:cubicBezTo>
                  <a:cubicBezTo>
                    <a:pt x="0" y="1685773"/>
                    <a:pt x="0" y="2481415"/>
                    <a:pt x="373676" y="3126419"/>
                  </a:cubicBezTo>
                  <a:cubicBezTo>
                    <a:pt x="747353" y="3771423"/>
                    <a:pt x="1437581" y="4167187"/>
                    <a:pt x="2183003" y="4163854"/>
                  </a:cubicBezTo>
                  <a:cubicBezTo>
                    <a:pt x="2928425" y="4167187"/>
                    <a:pt x="3618653" y="3771423"/>
                    <a:pt x="3992330" y="3126419"/>
                  </a:cubicBezTo>
                  <a:cubicBezTo>
                    <a:pt x="4366006" y="2481415"/>
                    <a:pt x="4366006" y="1685773"/>
                    <a:pt x="3992330" y="1040769"/>
                  </a:cubicBezTo>
                  <a:cubicBezTo>
                    <a:pt x="3618653" y="395765"/>
                    <a:pt x="2928425" y="0"/>
                    <a:pt x="2183003" y="3334"/>
                  </a:cubicBezTo>
                  <a:close/>
                </a:path>
              </a:pathLst>
            </a:custGeom>
            <a:blipFill>
              <a:blip r:embed="rId2"/>
              <a:stretch>
                <a:fillRect l="-38700" t="0" r="-38700" b="0"/>
              </a:stretch>
            </a:blipFill>
          </p:spPr>
        </p:sp>
      </p:grpSp>
      <p:sp>
        <p:nvSpPr>
          <p:cNvPr name="AutoShape 5" id="5"/>
          <p:cNvSpPr/>
          <p:nvPr/>
        </p:nvSpPr>
        <p:spPr>
          <a:xfrm flipH="true">
            <a:off x="8631859" y="1370761"/>
            <a:ext cx="3978184" cy="0"/>
          </a:xfrm>
          <a:prstGeom prst="line">
            <a:avLst/>
          </a:prstGeom>
          <a:ln cap="flat" w="47625">
            <a:solidFill>
              <a:srgbClr val="02084B"/>
            </a:solidFill>
            <a:prstDash val="solid"/>
            <a:headEnd type="none" len="sm" w="sm"/>
            <a:tailEnd type="none" len="sm" w="sm"/>
          </a:ln>
        </p:spPr>
      </p:sp>
      <p:sp>
        <p:nvSpPr>
          <p:cNvPr name="Freeform 6" id="6"/>
          <p:cNvSpPr/>
          <p:nvPr/>
        </p:nvSpPr>
        <p:spPr>
          <a:xfrm flipH="true" flipV="false" rot="0">
            <a:off x="7858" y="7612117"/>
            <a:ext cx="1346949" cy="2693898"/>
          </a:xfrm>
          <a:custGeom>
            <a:avLst/>
            <a:gdLst/>
            <a:ahLst/>
            <a:cxnLst/>
            <a:rect r="r" b="b" t="t" l="l"/>
            <a:pathLst>
              <a:path h="2693898" w="1346949">
                <a:moveTo>
                  <a:pt x="1346949" y="0"/>
                </a:moveTo>
                <a:lnTo>
                  <a:pt x="0" y="0"/>
                </a:lnTo>
                <a:lnTo>
                  <a:pt x="0" y="2693898"/>
                </a:lnTo>
                <a:lnTo>
                  <a:pt x="1346949" y="2693898"/>
                </a:lnTo>
                <a:lnTo>
                  <a:pt x="1346949"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true" rot="0">
            <a:off x="16941051" y="0"/>
            <a:ext cx="1346949" cy="2693898"/>
          </a:xfrm>
          <a:custGeom>
            <a:avLst/>
            <a:gdLst/>
            <a:ahLst/>
            <a:cxnLst/>
            <a:rect r="r" b="b" t="t" l="l"/>
            <a:pathLst>
              <a:path h="2693898" w="1346949">
                <a:moveTo>
                  <a:pt x="0" y="2693898"/>
                </a:moveTo>
                <a:lnTo>
                  <a:pt x="1346949" y="2693898"/>
                </a:lnTo>
                <a:lnTo>
                  <a:pt x="1346949" y="0"/>
                </a:lnTo>
                <a:lnTo>
                  <a:pt x="0" y="0"/>
                </a:lnTo>
                <a:lnTo>
                  <a:pt x="0" y="2693898"/>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8" id="8"/>
          <p:cNvGrpSpPr/>
          <p:nvPr/>
        </p:nvGrpSpPr>
        <p:grpSpPr>
          <a:xfrm rot="0">
            <a:off x="872895" y="1834655"/>
            <a:ext cx="704488" cy="704488"/>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42C79"/>
            </a:solidFill>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872895" y="5663714"/>
            <a:ext cx="704488" cy="704488"/>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42C79"/>
            </a:solidFill>
          </p:spPr>
        </p:sp>
        <p:sp>
          <p:nvSpPr>
            <p:cNvPr name="TextBox 13" id="13"/>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14" id="14"/>
          <p:cNvSpPr txBox="true"/>
          <p:nvPr/>
        </p:nvSpPr>
        <p:spPr>
          <a:xfrm rot="0">
            <a:off x="1964535" y="1748930"/>
            <a:ext cx="9177936" cy="3231403"/>
          </a:xfrm>
          <a:prstGeom prst="rect">
            <a:avLst/>
          </a:prstGeom>
        </p:spPr>
        <p:txBody>
          <a:bodyPr anchor="t" rtlCol="false" tIns="0" lIns="0" bIns="0" rIns="0">
            <a:spAutoFit/>
          </a:bodyPr>
          <a:lstStyle/>
          <a:p>
            <a:pPr algn="just">
              <a:lnSpc>
                <a:spcPts val="5116"/>
              </a:lnSpc>
            </a:pPr>
            <a:r>
              <a:rPr lang="en-US" sz="3654" b="true">
                <a:solidFill>
                  <a:srgbClr val="000000"/>
                </a:solidFill>
                <a:latin typeface="Public Sans Bold"/>
                <a:ea typeface="Public Sans Bold"/>
                <a:cs typeface="Public Sans Bold"/>
                <a:sym typeface="Public Sans Bold"/>
              </a:rPr>
              <a:t>Increased Equipment Efficiency   Continuous monitoring of equipment performance to ensure optimal operation and reduced downtime. </a:t>
            </a:r>
          </a:p>
          <a:p>
            <a:pPr algn="just">
              <a:lnSpc>
                <a:spcPts val="5116"/>
              </a:lnSpc>
            </a:pPr>
          </a:p>
        </p:txBody>
      </p:sp>
      <p:sp>
        <p:nvSpPr>
          <p:cNvPr name="TextBox 15" id="15"/>
          <p:cNvSpPr txBox="true"/>
          <p:nvPr/>
        </p:nvSpPr>
        <p:spPr>
          <a:xfrm rot="0">
            <a:off x="1964535" y="5681418"/>
            <a:ext cx="8656415" cy="3879103"/>
          </a:xfrm>
          <a:prstGeom prst="rect">
            <a:avLst/>
          </a:prstGeom>
        </p:spPr>
        <p:txBody>
          <a:bodyPr anchor="t" rtlCol="false" tIns="0" lIns="0" bIns="0" rIns="0">
            <a:spAutoFit/>
          </a:bodyPr>
          <a:lstStyle/>
          <a:p>
            <a:pPr algn="just">
              <a:lnSpc>
                <a:spcPts val="5116"/>
              </a:lnSpc>
            </a:pPr>
            <a:r>
              <a:rPr lang="en-US" sz="3654" b="true">
                <a:solidFill>
                  <a:srgbClr val="000000"/>
                </a:solidFill>
                <a:latin typeface="Public Sans Bold"/>
                <a:ea typeface="Public Sans Bold"/>
                <a:cs typeface="Public Sans Bold"/>
                <a:sym typeface="Public Sans Bold"/>
              </a:rPr>
              <a:t>Enhanced Operational Efficiency  Improving manufacturing processes and minimizing production downtime, leading to higher competitiveness for the plant.</a:t>
            </a:r>
          </a:p>
          <a:p>
            <a:pPr algn="just">
              <a:lnSpc>
                <a:spcPts val="5116"/>
              </a:lnSpc>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grpSp>
        <p:nvGrpSpPr>
          <p:cNvPr name="Group 2" id="2"/>
          <p:cNvGrpSpPr/>
          <p:nvPr/>
        </p:nvGrpSpPr>
        <p:grpSpPr>
          <a:xfrm rot="0">
            <a:off x="16398990" y="8393269"/>
            <a:ext cx="1554673" cy="1554673"/>
            <a:chOff x="0" y="0"/>
            <a:chExt cx="2072897" cy="2072897"/>
          </a:xfrm>
        </p:grpSpPr>
        <p:grpSp>
          <p:nvGrpSpPr>
            <p:cNvPr name="Group 3" id="3"/>
            <p:cNvGrpSpPr/>
            <p:nvPr/>
          </p:nvGrpSpPr>
          <p:grpSpPr>
            <a:xfrm rot="-2700000">
              <a:off x="483157" y="483157"/>
              <a:ext cx="1106584" cy="1106584"/>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02084B"/>
              </a:solidFill>
            </p:spPr>
          </p:sp>
          <p:sp>
            <p:nvSpPr>
              <p:cNvPr name="TextBox 5" id="5"/>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2700000">
              <a:off x="303569" y="303569"/>
              <a:ext cx="1465759" cy="1465759"/>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000000">
                  <a:alpha val="0"/>
                </a:srgbClr>
              </a:solidFill>
              <a:ln w="57150" cap="sq">
                <a:solidFill>
                  <a:srgbClr val="02084B"/>
                </a:solidFill>
                <a:prstDash val="solid"/>
                <a:miter/>
              </a:ln>
            </p:spPr>
          </p:sp>
          <p:sp>
            <p:nvSpPr>
              <p:cNvPr name="TextBox 8" id="8"/>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grpSp>
      <p:sp>
        <p:nvSpPr>
          <p:cNvPr name="Freeform 9" id="9"/>
          <p:cNvSpPr/>
          <p:nvPr/>
        </p:nvSpPr>
        <p:spPr>
          <a:xfrm flipH="true" flipV="true" rot="0">
            <a:off x="0" y="0"/>
            <a:ext cx="1346949" cy="2693898"/>
          </a:xfrm>
          <a:custGeom>
            <a:avLst/>
            <a:gdLst/>
            <a:ahLst/>
            <a:cxnLst/>
            <a:rect r="r" b="b" t="t" l="l"/>
            <a:pathLst>
              <a:path h="2693898" w="1346949">
                <a:moveTo>
                  <a:pt x="1346949" y="2693898"/>
                </a:moveTo>
                <a:lnTo>
                  <a:pt x="0" y="2693898"/>
                </a:lnTo>
                <a:lnTo>
                  <a:pt x="0" y="0"/>
                </a:lnTo>
                <a:lnTo>
                  <a:pt x="1346949" y="0"/>
                </a:lnTo>
                <a:lnTo>
                  <a:pt x="1346949" y="2693898"/>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0" id="10"/>
          <p:cNvSpPr txBox="true"/>
          <p:nvPr/>
        </p:nvSpPr>
        <p:spPr>
          <a:xfrm rot="0">
            <a:off x="1606643" y="292214"/>
            <a:ext cx="8752594" cy="1054735"/>
          </a:xfrm>
          <a:prstGeom prst="rect">
            <a:avLst/>
          </a:prstGeom>
        </p:spPr>
        <p:txBody>
          <a:bodyPr anchor="t" rtlCol="false" tIns="0" lIns="0" bIns="0" rIns="0">
            <a:spAutoFit/>
          </a:bodyPr>
          <a:lstStyle/>
          <a:p>
            <a:pPr algn="r">
              <a:lnSpc>
                <a:spcPts val="8539"/>
              </a:lnSpc>
            </a:pPr>
            <a:r>
              <a:rPr lang="en-US" b="true" sz="6099">
                <a:solidFill>
                  <a:srgbClr val="060644"/>
                </a:solidFill>
                <a:latin typeface="Public Sans Bold"/>
                <a:ea typeface="Public Sans Bold"/>
                <a:cs typeface="Public Sans Bold"/>
                <a:sym typeface="Public Sans Bold"/>
              </a:rPr>
              <a:t>TECHNOLOGIES USED </a:t>
            </a:r>
          </a:p>
        </p:txBody>
      </p:sp>
      <p:sp>
        <p:nvSpPr>
          <p:cNvPr name="TextBox 11" id="11"/>
          <p:cNvSpPr txBox="true"/>
          <p:nvPr/>
        </p:nvSpPr>
        <p:spPr>
          <a:xfrm rot="0">
            <a:off x="303753" y="2851549"/>
            <a:ext cx="17817078" cy="1235075"/>
          </a:xfrm>
          <a:prstGeom prst="rect">
            <a:avLst/>
          </a:prstGeom>
        </p:spPr>
        <p:txBody>
          <a:bodyPr anchor="t" rtlCol="false" tIns="0" lIns="0" bIns="0" rIns="0">
            <a:spAutoFit/>
          </a:bodyPr>
          <a:lstStyle/>
          <a:p>
            <a:pPr algn="just">
              <a:lnSpc>
                <a:spcPts val="4900"/>
              </a:lnSpc>
            </a:pPr>
            <a:r>
              <a:rPr lang="en-US" sz="3500">
                <a:solidFill>
                  <a:srgbClr val="000000"/>
                </a:solidFill>
                <a:latin typeface="Public Sans"/>
                <a:ea typeface="Public Sans"/>
                <a:cs typeface="Public Sans"/>
                <a:sym typeface="Public Sans"/>
              </a:rPr>
              <a:t>• Microsoft Azure Data Lake for storing unstructured data from all factory systems.</a:t>
            </a:r>
          </a:p>
          <a:p>
            <a:pPr algn="just">
              <a:lnSpc>
                <a:spcPts val="4900"/>
              </a:lnSpc>
            </a:pPr>
          </a:p>
        </p:txBody>
      </p:sp>
      <p:sp>
        <p:nvSpPr>
          <p:cNvPr name="AutoShape 12" id="12"/>
          <p:cNvSpPr/>
          <p:nvPr/>
        </p:nvSpPr>
        <p:spPr>
          <a:xfrm flipH="true">
            <a:off x="10359237" y="1323136"/>
            <a:ext cx="2829662" cy="0"/>
          </a:xfrm>
          <a:prstGeom prst="line">
            <a:avLst/>
          </a:prstGeom>
          <a:ln cap="flat" w="47625">
            <a:solidFill>
              <a:srgbClr val="02084B"/>
            </a:solidFill>
            <a:prstDash val="solid"/>
            <a:headEnd type="none" len="sm" w="sm"/>
            <a:tailEnd type="none" len="sm" w="sm"/>
          </a:ln>
        </p:spPr>
      </p:sp>
      <p:sp>
        <p:nvSpPr>
          <p:cNvPr name="TextBox 13" id="13"/>
          <p:cNvSpPr txBox="true"/>
          <p:nvPr/>
        </p:nvSpPr>
        <p:spPr>
          <a:xfrm rot="0">
            <a:off x="303753" y="4000899"/>
            <a:ext cx="17817078" cy="1854200"/>
          </a:xfrm>
          <a:prstGeom prst="rect">
            <a:avLst/>
          </a:prstGeom>
        </p:spPr>
        <p:txBody>
          <a:bodyPr anchor="t" rtlCol="false" tIns="0" lIns="0" bIns="0" rIns="0">
            <a:spAutoFit/>
          </a:bodyPr>
          <a:lstStyle/>
          <a:p>
            <a:pPr algn="just">
              <a:lnSpc>
                <a:spcPts val="4900"/>
              </a:lnSpc>
            </a:pPr>
            <a:r>
              <a:rPr lang="en-US" sz="3500">
                <a:solidFill>
                  <a:srgbClr val="000000"/>
                </a:solidFill>
                <a:latin typeface="Public Sans"/>
                <a:ea typeface="Public Sans"/>
                <a:cs typeface="Public Sans"/>
                <a:sym typeface="Public Sans"/>
              </a:rPr>
              <a:t>• Azure Synapse Analytics (Data Warehouse) to organize and analyze structured data from different sources And Making ML Modeling.</a:t>
            </a:r>
          </a:p>
          <a:p>
            <a:pPr algn="just">
              <a:lnSpc>
                <a:spcPts val="4900"/>
              </a:lnSpc>
            </a:pPr>
          </a:p>
        </p:txBody>
      </p:sp>
      <p:sp>
        <p:nvSpPr>
          <p:cNvPr name="TextBox 14" id="14"/>
          <p:cNvSpPr txBox="true"/>
          <p:nvPr/>
        </p:nvSpPr>
        <p:spPr>
          <a:xfrm rot="0">
            <a:off x="136584" y="6012062"/>
            <a:ext cx="17817078" cy="1235075"/>
          </a:xfrm>
          <a:prstGeom prst="rect">
            <a:avLst/>
          </a:prstGeom>
        </p:spPr>
        <p:txBody>
          <a:bodyPr anchor="t" rtlCol="false" tIns="0" lIns="0" bIns="0" rIns="0">
            <a:spAutoFit/>
          </a:bodyPr>
          <a:lstStyle/>
          <a:p>
            <a:pPr algn="just">
              <a:lnSpc>
                <a:spcPts val="4900"/>
              </a:lnSpc>
            </a:pPr>
            <a:r>
              <a:rPr lang="en-US" sz="3500">
                <a:solidFill>
                  <a:srgbClr val="000000"/>
                </a:solidFill>
                <a:latin typeface="Public Sans"/>
                <a:ea typeface="Public Sans"/>
                <a:cs typeface="Public Sans"/>
                <a:sym typeface="Public Sans"/>
              </a:rPr>
              <a:t> • Power BI for interactive dashboards and reports to visualize performance. </a:t>
            </a:r>
          </a:p>
          <a:p>
            <a:pPr algn="just">
              <a:lnSpc>
                <a:spcPts val="4900"/>
              </a:lnSpc>
            </a:pPr>
          </a:p>
        </p:txBody>
      </p:sp>
      <p:sp>
        <p:nvSpPr>
          <p:cNvPr name="TextBox 15" id="15"/>
          <p:cNvSpPr txBox="true"/>
          <p:nvPr/>
        </p:nvSpPr>
        <p:spPr>
          <a:xfrm rot="0">
            <a:off x="303753" y="7404100"/>
            <a:ext cx="17241338" cy="1854200"/>
          </a:xfrm>
          <a:prstGeom prst="rect">
            <a:avLst/>
          </a:prstGeom>
        </p:spPr>
        <p:txBody>
          <a:bodyPr anchor="t" rtlCol="false" tIns="0" lIns="0" bIns="0" rIns="0">
            <a:spAutoFit/>
          </a:bodyPr>
          <a:lstStyle/>
          <a:p>
            <a:pPr algn="just">
              <a:lnSpc>
                <a:spcPts val="4900"/>
              </a:lnSpc>
            </a:pPr>
            <a:r>
              <a:rPr lang="en-US" sz="3500">
                <a:solidFill>
                  <a:srgbClr val="000000"/>
                </a:solidFill>
                <a:latin typeface="Public Sans"/>
                <a:ea typeface="Public Sans"/>
                <a:cs typeface="Public Sans"/>
                <a:sym typeface="Public Sans"/>
              </a:rPr>
              <a:t>• Microsoft SQL Server for managing structured data related to product quality and equipment performance.</a:t>
            </a:r>
          </a:p>
          <a:p>
            <a:pPr algn="just">
              <a:lnSpc>
                <a:spcPts val="4900"/>
              </a:lnSpc>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62000"/>
            </a:blip>
            <a:stretch>
              <a:fillRect l="0" t="0" r="0" b="0"/>
            </a:stretch>
          </a:blipFill>
        </p:spPr>
      </p:sp>
      <p:sp>
        <p:nvSpPr>
          <p:cNvPr name="Freeform 3" id="3"/>
          <p:cNvSpPr/>
          <p:nvPr/>
        </p:nvSpPr>
        <p:spPr>
          <a:xfrm flipH="true" flipV="true" rot="0">
            <a:off x="0" y="0"/>
            <a:ext cx="2057400" cy="4114800"/>
          </a:xfrm>
          <a:custGeom>
            <a:avLst/>
            <a:gdLst/>
            <a:ahLst/>
            <a:cxnLst/>
            <a:rect r="r" b="b" t="t" l="l"/>
            <a:pathLst>
              <a:path h="4114800" w="2057400">
                <a:moveTo>
                  <a:pt x="2057400" y="4114800"/>
                </a:moveTo>
                <a:lnTo>
                  <a:pt x="0" y="4114800"/>
                </a:lnTo>
                <a:lnTo>
                  <a:pt x="0" y="0"/>
                </a:lnTo>
                <a:lnTo>
                  <a:pt x="2057400" y="0"/>
                </a:lnTo>
                <a:lnTo>
                  <a:pt x="2057400" y="411480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6230600" y="6172200"/>
            <a:ext cx="2057400" cy="4114800"/>
          </a:xfrm>
          <a:custGeom>
            <a:avLst/>
            <a:gdLst/>
            <a:ahLst/>
            <a:cxnLst/>
            <a:rect r="r" b="b" t="t" l="l"/>
            <a:pathLst>
              <a:path h="4114800" w="2057400">
                <a:moveTo>
                  <a:pt x="0" y="0"/>
                </a:moveTo>
                <a:lnTo>
                  <a:pt x="2057400" y="0"/>
                </a:lnTo>
                <a:lnTo>
                  <a:pt x="2057400"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5" id="5"/>
          <p:cNvGrpSpPr/>
          <p:nvPr/>
        </p:nvGrpSpPr>
        <p:grpSpPr>
          <a:xfrm rot="0">
            <a:off x="15453264" y="8626320"/>
            <a:ext cx="1554673" cy="1554673"/>
            <a:chOff x="0" y="0"/>
            <a:chExt cx="2072897" cy="2072897"/>
          </a:xfrm>
        </p:grpSpPr>
        <p:grpSp>
          <p:nvGrpSpPr>
            <p:cNvPr name="Group 6" id="6"/>
            <p:cNvGrpSpPr/>
            <p:nvPr/>
          </p:nvGrpSpPr>
          <p:grpSpPr>
            <a:xfrm rot="-2700000">
              <a:off x="483157" y="483157"/>
              <a:ext cx="1106584" cy="1106584"/>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02084B"/>
              </a:solidFill>
            </p:spPr>
          </p:sp>
          <p:sp>
            <p:nvSpPr>
              <p:cNvPr name="TextBox 8" id="8"/>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grpSp>
          <p:nvGrpSpPr>
            <p:cNvPr name="Group 9" id="9"/>
            <p:cNvGrpSpPr/>
            <p:nvPr/>
          </p:nvGrpSpPr>
          <p:grpSpPr>
            <a:xfrm rot="-2700000">
              <a:off x="303569" y="303569"/>
              <a:ext cx="1465759" cy="1465759"/>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000000">
                  <a:alpha val="0"/>
                </a:srgbClr>
              </a:solidFill>
              <a:ln w="57150" cap="sq">
                <a:solidFill>
                  <a:srgbClr val="02084B"/>
                </a:solidFill>
                <a:prstDash val="solid"/>
                <a:miter/>
              </a:ln>
            </p:spPr>
          </p:sp>
          <p:sp>
            <p:nvSpPr>
              <p:cNvPr name="TextBox 11" id="11"/>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grpSp>
      <p:sp>
        <p:nvSpPr>
          <p:cNvPr name="AutoShape 12" id="12"/>
          <p:cNvSpPr/>
          <p:nvPr/>
        </p:nvSpPr>
        <p:spPr>
          <a:xfrm rot="0">
            <a:off x="13353773" y="835718"/>
            <a:ext cx="3905051" cy="0"/>
          </a:xfrm>
          <a:prstGeom prst="line">
            <a:avLst/>
          </a:prstGeom>
          <a:ln cap="flat" w="47625">
            <a:solidFill>
              <a:srgbClr val="02084B"/>
            </a:solidFill>
            <a:prstDash val="solid"/>
            <a:headEnd type="none" len="sm" w="sm"/>
            <a:tailEnd type="none" len="sm" w="sm"/>
          </a:ln>
        </p:spPr>
      </p:sp>
      <p:sp>
        <p:nvSpPr>
          <p:cNvPr name="AutoShape 13" id="13"/>
          <p:cNvSpPr/>
          <p:nvPr/>
        </p:nvSpPr>
        <p:spPr>
          <a:xfrm rot="-10800000">
            <a:off x="1029176" y="9403657"/>
            <a:ext cx="3905051" cy="0"/>
          </a:xfrm>
          <a:prstGeom prst="line">
            <a:avLst/>
          </a:prstGeom>
          <a:ln cap="flat" w="47625">
            <a:solidFill>
              <a:srgbClr val="02084B"/>
            </a:solidFill>
            <a:prstDash val="solid"/>
            <a:headEnd type="none" len="sm" w="sm"/>
            <a:tailEnd type="none" len="sm" w="sm"/>
          </a:ln>
        </p:spPr>
      </p:sp>
      <p:sp>
        <p:nvSpPr>
          <p:cNvPr name="AutoShape 14" id="14"/>
          <p:cNvSpPr/>
          <p:nvPr/>
        </p:nvSpPr>
        <p:spPr>
          <a:xfrm rot="-5400000">
            <a:off x="15512315" y="2536508"/>
            <a:ext cx="3447298" cy="0"/>
          </a:xfrm>
          <a:prstGeom prst="line">
            <a:avLst/>
          </a:prstGeom>
          <a:ln cap="flat" w="47625">
            <a:solidFill>
              <a:srgbClr val="02084B"/>
            </a:solidFill>
            <a:prstDash val="solid"/>
            <a:headEnd type="none" len="sm" w="sm"/>
            <a:tailEnd type="none" len="sm" w="sm"/>
          </a:ln>
        </p:spPr>
      </p:sp>
      <p:sp>
        <p:nvSpPr>
          <p:cNvPr name="AutoShape 15" id="15"/>
          <p:cNvSpPr/>
          <p:nvPr/>
        </p:nvSpPr>
        <p:spPr>
          <a:xfrm rot="5400000">
            <a:off x="-671613" y="7702867"/>
            <a:ext cx="3447298" cy="0"/>
          </a:xfrm>
          <a:prstGeom prst="line">
            <a:avLst/>
          </a:prstGeom>
          <a:ln cap="flat" w="47625">
            <a:solidFill>
              <a:srgbClr val="02084B"/>
            </a:solidFill>
            <a:prstDash val="solid"/>
            <a:headEnd type="none" len="sm" w="sm"/>
            <a:tailEnd type="none" len="sm" w="sm"/>
          </a:ln>
        </p:spPr>
      </p:sp>
      <p:grpSp>
        <p:nvGrpSpPr>
          <p:cNvPr name="Group 16" id="16"/>
          <p:cNvGrpSpPr/>
          <p:nvPr/>
        </p:nvGrpSpPr>
        <p:grpSpPr>
          <a:xfrm rot="0">
            <a:off x="2409644" y="2634321"/>
            <a:ext cx="704488" cy="704488"/>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42C79"/>
            </a:solidFill>
          </p:spPr>
        </p:sp>
        <p:sp>
          <p:nvSpPr>
            <p:cNvPr name="TextBox 18" id="18"/>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9" id="19"/>
          <p:cNvGrpSpPr/>
          <p:nvPr/>
        </p:nvGrpSpPr>
        <p:grpSpPr>
          <a:xfrm rot="0">
            <a:off x="2409644" y="4114800"/>
            <a:ext cx="704488" cy="704488"/>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42C79"/>
            </a:solidFill>
          </p:spPr>
        </p:sp>
        <p:sp>
          <p:nvSpPr>
            <p:cNvPr name="TextBox 21" id="21"/>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22" id="22"/>
          <p:cNvGrpSpPr/>
          <p:nvPr/>
        </p:nvGrpSpPr>
        <p:grpSpPr>
          <a:xfrm rot="0">
            <a:off x="2409644" y="5650787"/>
            <a:ext cx="704488" cy="704488"/>
            <a:chOff x="0" y="0"/>
            <a:chExt cx="812800" cy="812800"/>
          </a:xfrm>
        </p:grpSpPr>
        <p:sp>
          <p:nvSpPr>
            <p:cNvPr name="Freeform 23" id="2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42C79"/>
            </a:solidFill>
          </p:spPr>
        </p:sp>
        <p:sp>
          <p:nvSpPr>
            <p:cNvPr name="TextBox 24" id="2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25" id="25"/>
          <p:cNvGrpSpPr/>
          <p:nvPr/>
        </p:nvGrpSpPr>
        <p:grpSpPr>
          <a:xfrm rot="0">
            <a:off x="2409644" y="7126800"/>
            <a:ext cx="704488" cy="704488"/>
            <a:chOff x="0" y="0"/>
            <a:chExt cx="812800" cy="812800"/>
          </a:xfrm>
        </p:grpSpPr>
        <p:sp>
          <p:nvSpPr>
            <p:cNvPr name="Freeform 26" id="2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42C79"/>
            </a:solidFill>
          </p:spPr>
        </p:sp>
        <p:sp>
          <p:nvSpPr>
            <p:cNvPr name="TextBox 27" id="27"/>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28" id="28"/>
          <p:cNvGrpSpPr/>
          <p:nvPr/>
        </p:nvGrpSpPr>
        <p:grpSpPr>
          <a:xfrm rot="0">
            <a:off x="872895" y="1834655"/>
            <a:ext cx="704488" cy="704488"/>
            <a:chOff x="0" y="0"/>
            <a:chExt cx="812800" cy="812800"/>
          </a:xfrm>
        </p:grpSpPr>
        <p:sp>
          <p:nvSpPr>
            <p:cNvPr name="Freeform 29" id="2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42C79"/>
            </a:solidFill>
          </p:spPr>
        </p:sp>
        <p:sp>
          <p:nvSpPr>
            <p:cNvPr name="TextBox 30" id="3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31" id="31"/>
          <p:cNvSpPr txBox="true"/>
          <p:nvPr/>
        </p:nvSpPr>
        <p:spPr>
          <a:xfrm rot="0">
            <a:off x="2057400" y="223722"/>
            <a:ext cx="8278389" cy="1448031"/>
          </a:xfrm>
          <a:prstGeom prst="rect">
            <a:avLst/>
          </a:prstGeom>
        </p:spPr>
        <p:txBody>
          <a:bodyPr anchor="t" rtlCol="false" tIns="0" lIns="0" bIns="0" rIns="0">
            <a:spAutoFit/>
          </a:bodyPr>
          <a:lstStyle/>
          <a:p>
            <a:pPr algn="ctr">
              <a:lnSpc>
                <a:spcPts val="11885"/>
              </a:lnSpc>
            </a:pPr>
            <a:r>
              <a:rPr lang="en-US" b="true" sz="8489">
                <a:solidFill>
                  <a:srgbClr val="060644"/>
                </a:solidFill>
                <a:latin typeface="Public Sans Heavy"/>
                <a:ea typeface="Public Sans Heavy"/>
                <a:cs typeface="Public Sans Heavy"/>
                <a:sym typeface="Public Sans Heavy"/>
              </a:rPr>
              <a:t>CHALLENGES</a:t>
            </a:r>
          </a:p>
        </p:txBody>
      </p:sp>
      <p:sp>
        <p:nvSpPr>
          <p:cNvPr name="TextBox 32" id="32"/>
          <p:cNvSpPr txBox="true"/>
          <p:nvPr/>
        </p:nvSpPr>
        <p:spPr>
          <a:xfrm rot="0">
            <a:off x="3466557" y="2642849"/>
            <a:ext cx="4006242" cy="1552576"/>
          </a:xfrm>
          <a:prstGeom prst="rect">
            <a:avLst/>
          </a:prstGeom>
        </p:spPr>
        <p:txBody>
          <a:bodyPr anchor="t" rtlCol="false" tIns="0" lIns="0" bIns="0" rIns="0">
            <a:spAutoFit/>
          </a:bodyPr>
          <a:lstStyle/>
          <a:p>
            <a:pPr algn="just">
              <a:lnSpc>
                <a:spcPts val="6299"/>
              </a:lnSpc>
            </a:pPr>
            <a:r>
              <a:rPr lang="en-US" sz="4499" b="true">
                <a:solidFill>
                  <a:srgbClr val="000000"/>
                </a:solidFill>
                <a:latin typeface="Public Sans Bold"/>
                <a:ea typeface="Public Sans Bold"/>
                <a:cs typeface="Public Sans Bold"/>
                <a:sym typeface="Public Sans Bold"/>
              </a:rPr>
              <a:t>Data Diversity</a:t>
            </a:r>
          </a:p>
          <a:p>
            <a:pPr algn="just">
              <a:lnSpc>
                <a:spcPts val="6299"/>
              </a:lnSpc>
            </a:pPr>
          </a:p>
        </p:txBody>
      </p:sp>
      <p:sp>
        <p:nvSpPr>
          <p:cNvPr name="TextBox 33" id="33"/>
          <p:cNvSpPr txBox="true"/>
          <p:nvPr/>
        </p:nvSpPr>
        <p:spPr>
          <a:xfrm rot="0">
            <a:off x="3357873" y="4079513"/>
            <a:ext cx="5677443" cy="1552576"/>
          </a:xfrm>
          <a:prstGeom prst="rect">
            <a:avLst/>
          </a:prstGeom>
        </p:spPr>
        <p:txBody>
          <a:bodyPr anchor="t" rtlCol="false" tIns="0" lIns="0" bIns="0" rIns="0">
            <a:spAutoFit/>
          </a:bodyPr>
          <a:lstStyle/>
          <a:p>
            <a:pPr algn="just">
              <a:lnSpc>
                <a:spcPts val="6299"/>
              </a:lnSpc>
            </a:pPr>
            <a:r>
              <a:rPr lang="en-US" sz="4499" b="true">
                <a:solidFill>
                  <a:srgbClr val="000000"/>
                </a:solidFill>
                <a:latin typeface="Public Sans Bold"/>
                <a:ea typeface="Public Sans Bold"/>
                <a:cs typeface="Public Sans Bold"/>
                <a:sym typeface="Public Sans Bold"/>
              </a:rPr>
              <a:t>Big Data Analysis</a:t>
            </a:r>
          </a:p>
          <a:p>
            <a:pPr algn="just">
              <a:lnSpc>
                <a:spcPts val="6299"/>
              </a:lnSpc>
            </a:pPr>
          </a:p>
        </p:txBody>
      </p:sp>
      <p:sp>
        <p:nvSpPr>
          <p:cNvPr name="TextBox 34" id="34"/>
          <p:cNvSpPr txBox="true"/>
          <p:nvPr/>
        </p:nvSpPr>
        <p:spPr>
          <a:xfrm rot="0">
            <a:off x="3357873" y="5565062"/>
            <a:ext cx="4979748" cy="1552576"/>
          </a:xfrm>
          <a:prstGeom prst="rect">
            <a:avLst/>
          </a:prstGeom>
        </p:spPr>
        <p:txBody>
          <a:bodyPr anchor="t" rtlCol="false" tIns="0" lIns="0" bIns="0" rIns="0">
            <a:spAutoFit/>
          </a:bodyPr>
          <a:lstStyle/>
          <a:p>
            <a:pPr algn="just">
              <a:lnSpc>
                <a:spcPts val="6299"/>
              </a:lnSpc>
            </a:pPr>
            <a:r>
              <a:rPr lang="en-US" sz="4499" b="true">
                <a:solidFill>
                  <a:srgbClr val="000000"/>
                </a:solidFill>
                <a:latin typeface="Public Sans Bold"/>
                <a:ea typeface="Public Sans Bold"/>
                <a:cs typeface="Public Sans Bold"/>
                <a:sym typeface="Public Sans Bold"/>
              </a:rPr>
              <a:t>Fault Prediction</a:t>
            </a:r>
          </a:p>
          <a:p>
            <a:pPr algn="just">
              <a:lnSpc>
                <a:spcPts val="6299"/>
              </a:lnSpc>
            </a:pPr>
          </a:p>
        </p:txBody>
      </p:sp>
      <p:sp>
        <p:nvSpPr>
          <p:cNvPr name="TextBox 35" id="35"/>
          <p:cNvSpPr txBox="true"/>
          <p:nvPr/>
        </p:nvSpPr>
        <p:spPr>
          <a:xfrm rot="0">
            <a:off x="3357873" y="7091512"/>
            <a:ext cx="6869232" cy="1552576"/>
          </a:xfrm>
          <a:prstGeom prst="rect">
            <a:avLst/>
          </a:prstGeom>
        </p:spPr>
        <p:txBody>
          <a:bodyPr anchor="t" rtlCol="false" tIns="0" lIns="0" bIns="0" rIns="0">
            <a:spAutoFit/>
          </a:bodyPr>
          <a:lstStyle/>
          <a:p>
            <a:pPr algn="just">
              <a:lnSpc>
                <a:spcPts val="6299"/>
              </a:lnSpc>
            </a:pPr>
            <a:r>
              <a:rPr lang="en-US" sz="4499" b="true">
                <a:solidFill>
                  <a:srgbClr val="000000"/>
                </a:solidFill>
                <a:latin typeface="Public Sans Bold"/>
                <a:ea typeface="Public Sans Bold"/>
                <a:cs typeface="Public Sans Bold"/>
                <a:sym typeface="Public Sans Bold"/>
              </a:rPr>
              <a:t>Preventive Maintenance</a:t>
            </a:r>
          </a:p>
          <a:p>
            <a:pPr algn="just">
              <a:lnSpc>
                <a:spcPts val="6299"/>
              </a:lnSpc>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Freeform 2" id="2"/>
          <p:cNvSpPr/>
          <p:nvPr/>
        </p:nvSpPr>
        <p:spPr>
          <a:xfrm flipH="true" flipV="false" rot="0">
            <a:off x="7858" y="7612117"/>
            <a:ext cx="1346949" cy="2693898"/>
          </a:xfrm>
          <a:custGeom>
            <a:avLst/>
            <a:gdLst/>
            <a:ahLst/>
            <a:cxnLst/>
            <a:rect r="r" b="b" t="t" l="l"/>
            <a:pathLst>
              <a:path h="2693898" w="1346949">
                <a:moveTo>
                  <a:pt x="1346949" y="0"/>
                </a:moveTo>
                <a:lnTo>
                  <a:pt x="0" y="0"/>
                </a:lnTo>
                <a:lnTo>
                  <a:pt x="0" y="2693898"/>
                </a:lnTo>
                <a:lnTo>
                  <a:pt x="1346949" y="2693898"/>
                </a:lnTo>
                <a:lnTo>
                  <a:pt x="1346949"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true" rot="0">
            <a:off x="16941051" y="0"/>
            <a:ext cx="1346949" cy="2693898"/>
          </a:xfrm>
          <a:custGeom>
            <a:avLst/>
            <a:gdLst/>
            <a:ahLst/>
            <a:cxnLst/>
            <a:rect r="r" b="b" t="t" l="l"/>
            <a:pathLst>
              <a:path h="2693898" w="1346949">
                <a:moveTo>
                  <a:pt x="0" y="2693898"/>
                </a:moveTo>
                <a:lnTo>
                  <a:pt x="1346949" y="2693898"/>
                </a:lnTo>
                <a:lnTo>
                  <a:pt x="1346949" y="0"/>
                </a:lnTo>
                <a:lnTo>
                  <a:pt x="0" y="0"/>
                </a:lnTo>
                <a:lnTo>
                  <a:pt x="0" y="2693898"/>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1028700" y="1966942"/>
            <a:ext cx="12899971" cy="6281673"/>
          </a:xfrm>
          <a:prstGeom prst="rect">
            <a:avLst/>
          </a:prstGeom>
        </p:spPr>
        <p:txBody>
          <a:bodyPr anchor="t" rtlCol="false" tIns="0" lIns="0" bIns="0" rIns="0">
            <a:spAutoFit/>
          </a:bodyPr>
          <a:lstStyle/>
          <a:p>
            <a:pPr algn="just">
              <a:lnSpc>
                <a:spcPts val="8321"/>
              </a:lnSpc>
            </a:pPr>
            <a:r>
              <a:rPr lang="en-US" sz="5944">
                <a:solidFill>
                  <a:srgbClr val="000000"/>
                </a:solidFill>
                <a:latin typeface="Public Sans"/>
                <a:ea typeface="Public Sans"/>
                <a:cs typeface="Public Sans"/>
                <a:sym typeface="Public Sans"/>
              </a:rPr>
              <a:t>Collecting diverse data from different production lines, including environmental data (temperature, humidity, speed, pressure) and mechanical performance data from equipment</a:t>
            </a:r>
          </a:p>
        </p:txBody>
      </p:sp>
      <p:grpSp>
        <p:nvGrpSpPr>
          <p:cNvPr name="Group 5" id="5"/>
          <p:cNvGrpSpPr>
            <a:grpSpLocks noChangeAspect="true"/>
          </p:cNvGrpSpPr>
          <p:nvPr/>
        </p:nvGrpSpPr>
        <p:grpSpPr>
          <a:xfrm rot="0">
            <a:off x="14450526" y="2693898"/>
            <a:ext cx="3837474" cy="7593102"/>
            <a:chOff x="0" y="0"/>
            <a:chExt cx="2620010" cy="5184140"/>
          </a:xfrm>
        </p:grpSpPr>
        <p:sp>
          <p:nvSpPr>
            <p:cNvPr name="Freeform 6" id="6"/>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2084B"/>
            </a:solidFill>
          </p:spPr>
        </p:sp>
        <p:sp>
          <p:nvSpPr>
            <p:cNvPr name="Freeform 7" id="7"/>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4"/>
              <a:stretch>
                <a:fillRect l="-58351" t="0" r="-58351" b="0"/>
              </a:stretch>
            </a:blipFill>
          </p:spPr>
        </p:sp>
        <p:sp>
          <p:nvSpPr>
            <p:cNvPr name="Freeform 8" id="8"/>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FFFFFF"/>
            </a:solidFill>
          </p:spPr>
        </p:sp>
        <p:sp>
          <p:nvSpPr>
            <p:cNvPr name="Freeform 9" id="9"/>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FFFFFF"/>
            </a:solidFill>
          </p:spPr>
        </p:sp>
        <p:sp>
          <p:nvSpPr>
            <p:cNvPr name="Freeform 10" id="10"/>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02084B"/>
            </a:solidFill>
          </p:spPr>
        </p:sp>
        <p:sp>
          <p:nvSpPr>
            <p:cNvPr name="Freeform 11" id="11"/>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02084B"/>
            </a:solidFill>
          </p:spPr>
        </p:sp>
        <p:sp>
          <p:nvSpPr>
            <p:cNvPr name="Freeform 12" id="12"/>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02084B"/>
            </a:solidFill>
          </p:spPr>
        </p:sp>
        <p:sp>
          <p:nvSpPr>
            <p:cNvPr name="Freeform 13" id="13"/>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02084B"/>
            </a:solidFill>
          </p:spPr>
        </p:sp>
        <p:sp>
          <p:nvSpPr>
            <p:cNvPr name="Freeform 14" id="14"/>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242C79"/>
            </a:solidFill>
          </p:spPr>
        </p:sp>
      </p:grpSp>
      <p:sp>
        <p:nvSpPr>
          <p:cNvPr name="TextBox 15" id="15"/>
          <p:cNvSpPr txBox="true"/>
          <p:nvPr/>
        </p:nvSpPr>
        <p:spPr>
          <a:xfrm rot="0">
            <a:off x="1354812" y="547688"/>
            <a:ext cx="7789188" cy="942975"/>
          </a:xfrm>
          <a:prstGeom prst="rect">
            <a:avLst/>
          </a:prstGeom>
        </p:spPr>
        <p:txBody>
          <a:bodyPr anchor="t" rtlCol="false" tIns="0" lIns="0" bIns="0" rIns="0">
            <a:spAutoFit/>
          </a:bodyPr>
          <a:lstStyle/>
          <a:p>
            <a:pPr algn="l">
              <a:lnSpc>
                <a:spcPts val="7319"/>
              </a:lnSpc>
            </a:pPr>
            <a:r>
              <a:rPr lang="en-US" b="true" sz="6099">
                <a:solidFill>
                  <a:srgbClr val="060644"/>
                </a:solidFill>
                <a:latin typeface="Public Sans Bold"/>
                <a:ea typeface="Public Sans Bold"/>
                <a:cs typeface="Public Sans Bold"/>
                <a:sym typeface="Public Sans Bold"/>
              </a:rPr>
              <a:t>DATA DIVERSITY </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DAGUU37bhNE</dc:identifier>
  <dcterms:modified xsi:type="dcterms:W3CDTF">2011-08-01T06:04:30Z</dcterms:modified>
  <cp:revision>1</cp:revision>
  <dc:title>DEVx Team</dc:title>
</cp:coreProperties>
</file>